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0F_3EEA0945.xml" ContentType="application/vnd.ms-powerpoint.comments+xml"/>
  <Override PartName="/ppt/comments/modernComment_105_BAC0878D.xml" ContentType="application/vnd.ms-powerpoint.comments+xml"/>
  <Override PartName="/ppt/comments/modernComment_107_EA8FB6FD.xml" ContentType="application/vnd.ms-powerpoint.comments+xml"/>
  <Override PartName="/ppt/comments/modernComment_10D_A68F2E41.xml" ContentType="application/vnd.ms-powerpoint.comment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56" r:id="rId5"/>
    <p:sldId id="274" r:id="rId6"/>
    <p:sldId id="276" r:id="rId7"/>
    <p:sldId id="258" r:id="rId8"/>
    <p:sldId id="265" r:id="rId9"/>
    <p:sldId id="264" r:id="rId10"/>
    <p:sldId id="275" r:id="rId11"/>
    <p:sldId id="271" r:id="rId12"/>
    <p:sldId id="261" r:id="rId13"/>
    <p:sldId id="263" r:id="rId14"/>
    <p:sldId id="269" r:id="rId15"/>
    <p:sldId id="273"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7BF814-74F1-2F5F-5258-558843C8112D}" name="Kait Knight" initials="KK" userId="S::kknight@diablowater.org::df50fc86-2915-414a-8759-1a1cecc3e3e4" providerId="AD"/>
  <p188:author id="{EB13FF9C-6BC2-0E34-AF19-9D9ACA1E0B5F}" name="Patrick Henderson" initials="PH" userId="S::phenderson@rcac.org::7c90fc8a-eed6-41b1-b116-fec17a42184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6092"/>
    <a:srgbClr val="E4E9DC"/>
    <a:srgbClr val="E1E7D8"/>
    <a:srgbClr val="D1DBC5"/>
    <a:srgbClr val="EDF0E7"/>
    <a:srgbClr val="4A76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702" autoAdjust="0"/>
  </p:normalViewPr>
  <p:slideViewPr>
    <p:cSldViewPr snapToGrid="0">
      <p:cViewPr varScale="1">
        <p:scale>
          <a:sx n="78" d="100"/>
          <a:sy n="78" d="100"/>
        </p:scale>
        <p:origin x="1764" y="90"/>
      </p:cViewPr>
      <p:guideLst>
        <p:guide orient="horz" pos="2160"/>
        <p:guide pos="2880"/>
      </p:guideLst>
    </p:cSldViewPr>
  </p:slideViewPr>
  <p:notesTextViewPr>
    <p:cViewPr>
      <p:scale>
        <a:sx n="3" d="2"/>
        <a:sy n="3" d="2"/>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k Henderson" userId="7c90fc8a-eed6-41b1-b116-fec17a421846" providerId="ADAL" clId="{7BB4F0DD-C9BE-468F-A9B0-4593D6F99982}"/>
    <pc:docChg chg="undo custSel modSld">
      <pc:chgData name="Patrick Henderson" userId="7c90fc8a-eed6-41b1-b116-fec17a421846" providerId="ADAL" clId="{7BB4F0DD-C9BE-468F-A9B0-4593D6F99982}" dt="2024-07-11T22:43:25.195" v="15"/>
      <pc:docMkLst>
        <pc:docMk/>
      </pc:docMkLst>
      <pc:sldChg chg="modCm">
        <pc:chgData name="Patrick Henderson" userId="7c90fc8a-eed6-41b1-b116-fec17a421846" providerId="ADAL" clId="{7BB4F0DD-C9BE-468F-A9B0-4593D6F99982}" dt="2024-07-11T22:43:25.195" v="15"/>
        <pc:sldMkLst>
          <pc:docMk/>
          <pc:sldMk cId="3133179789" sldId="261"/>
        </pc:sldMkLst>
        <pc:extLst>
          <p:ext xmlns:p="http://schemas.openxmlformats.org/presentationml/2006/main" uri="{D6D511B9-2390-475A-947B-AFAB55BFBCF1}">
            <pc226:cmChg xmlns:pc226="http://schemas.microsoft.com/office/powerpoint/2022/06/main/command" chg="mod">
              <pc226:chgData name="Patrick Henderson" userId="7c90fc8a-eed6-41b1-b116-fec17a421846" providerId="ADAL" clId="{7BB4F0DD-C9BE-468F-A9B0-4593D6F99982}" dt="2024-07-11T22:43:25.195" v="15"/>
              <pc2:cmMkLst xmlns:pc2="http://schemas.microsoft.com/office/powerpoint/2019/9/main/command">
                <pc:docMk/>
                <pc:sldMk cId="3133179789" sldId="261"/>
                <pc2:cmMk id="{3291F65D-2F04-40BD-9FD0-D2C6E492DF29}"/>
              </pc2:cmMkLst>
            </pc226:cmChg>
          </p:ext>
        </pc:extLst>
      </pc:sldChg>
      <pc:sldChg chg="modCm">
        <pc:chgData name="Patrick Henderson" userId="7c90fc8a-eed6-41b1-b116-fec17a421846" providerId="ADAL" clId="{7BB4F0DD-C9BE-468F-A9B0-4593D6F99982}" dt="2024-07-11T22:43:12.511" v="14"/>
        <pc:sldMkLst>
          <pc:docMk/>
          <pc:sldMk cId="2794401345" sldId="269"/>
        </pc:sldMkLst>
        <pc:extLst>
          <p:ext xmlns:p="http://schemas.openxmlformats.org/presentationml/2006/main" uri="{D6D511B9-2390-475A-947B-AFAB55BFBCF1}">
            <pc226:cmChg xmlns:pc226="http://schemas.microsoft.com/office/powerpoint/2022/06/main/command" chg="mod">
              <pc226:chgData name="Patrick Henderson" userId="7c90fc8a-eed6-41b1-b116-fec17a421846" providerId="ADAL" clId="{7BB4F0DD-C9BE-468F-A9B0-4593D6F99982}" dt="2024-07-11T22:42:56.574" v="10"/>
              <pc2:cmMkLst xmlns:pc2="http://schemas.microsoft.com/office/powerpoint/2019/9/main/command">
                <pc:docMk/>
                <pc:sldMk cId="2794401345" sldId="269"/>
                <pc2:cmMk id="{7EA2F631-61F1-4663-8C41-DDC44581A22B}"/>
              </pc2:cmMkLst>
            </pc226:cmChg>
            <pc226:cmChg xmlns:pc226="http://schemas.microsoft.com/office/powerpoint/2022/06/main/command" chg="mod">
              <pc226:chgData name="Patrick Henderson" userId="7c90fc8a-eed6-41b1-b116-fec17a421846" providerId="ADAL" clId="{7BB4F0DD-C9BE-468F-A9B0-4593D6F99982}" dt="2024-07-11T22:43:12.511" v="14"/>
              <pc2:cmMkLst xmlns:pc2="http://schemas.microsoft.com/office/powerpoint/2019/9/main/command">
                <pc:docMk/>
                <pc:sldMk cId="2794401345" sldId="269"/>
                <pc2:cmMk id="{035B2180-DBE8-403A-8F7A-730596EC8B96}"/>
              </pc2:cmMkLst>
            </pc226:cmChg>
            <pc226:cmChg xmlns:pc226="http://schemas.microsoft.com/office/powerpoint/2022/06/main/command" chg="mod">
              <pc226:chgData name="Patrick Henderson" userId="7c90fc8a-eed6-41b1-b116-fec17a421846" providerId="ADAL" clId="{7BB4F0DD-C9BE-468F-A9B0-4593D6F99982}" dt="2024-07-11T22:43:08.480" v="12"/>
              <pc2:cmMkLst xmlns:pc2="http://schemas.microsoft.com/office/powerpoint/2019/9/main/command">
                <pc:docMk/>
                <pc:sldMk cId="2794401345" sldId="269"/>
                <pc2:cmMk id="{44711292-AE4F-4C70-B8AA-B1629EA8D71B}"/>
              </pc2:cmMkLst>
            </pc226:cmChg>
            <pc226:cmChg xmlns:pc226="http://schemas.microsoft.com/office/powerpoint/2022/06/main/command" chg="mod">
              <pc226:chgData name="Patrick Henderson" userId="7c90fc8a-eed6-41b1-b116-fec17a421846" providerId="ADAL" clId="{7BB4F0DD-C9BE-468F-A9B0-4593D6F99982}" dt="2024-07-11T22:43:10.309" v="13"/>
              <pc2:cmMkLst xmlns:pc2="http://schemas.microsoft.com/office/powerpoint/2019/9/main/command">
                <pc:docMk/>
                <pc:sldMk cId="2794401345" sldId="269"/>
                <pc2:cmMk id="{AFF32FE6-B9AF-4BDB-AF27-E42F5C70AA98}"/>
              </pc2:cmMkLst>
            </pc226:cmChg>
          </p:ext>
        </pc:extLst>
      </pc:sldChg>
      <pc:sldChg chg="modCm">
        <pc:chgData name="Patrick Henderson" userId="7c90fc8a-eed6-41b1-b116-fec17a421846" providerId="ADAL" clId="{7BB4F0DD-C9BE-468F-A9B0-4593D6F99982}" dt="2024-07-11T22:43:00.657" v="11"/>
        <pc:sldMkLst>
          <pc:docMk/>
          <pc:sldMk cId="1055525189" sldId="271"/>
        </pc:sldMkLst>
        <pc:extLst>
          <p:ext xmlns:p="http://schemas.openxmlformats.org/presentationml/2006/main" uri="{D6D511B9-2390-475A-947B-AFAB55BFBCF1}">
            <pc226:cmChg xmlns:pc226="http://schemas.microsoft.com/office/powerpoint/2022/06/main/command" chg="mod">
              <pc226:chgData name="Patrick Henderson" userId="7c90fc8a-eed6-41b1-b116-fec17a421846" providerId="ADAL" clId="{7BB4F0DD-C9BE-468F-A9B0-4593D6F99982}" dt="2024-07-11T22:43:00.657" v="11"/>
              <pc2:cmMkLst xmlns:pc2="http://schemas.microsoft.com/office/powerpoint/2019/9/main/command">
                <pc:docMk/>
                <pc:sldMk cId="1055525189" sldId="271"/>
                <pc2:cmMk id="{580096BC-600D-4464-ABFE-F9289DD26258}"/>
              </pc2:cmMkLst>
            </pc226:cmChg>
          </p:ext>
        </pc:extLst>
      </pc:sldChg>
      <pc:sldChg chg="modSp mod">
        <pc:chgData name="Patrick Henderson" userId="7c90fc8a-eed6-41b1-b116-fec17a421846" providerId="ADAL" clId="{7BB4F0DD-C9BE-468F-A9B0-4593D6F99982}" dt="2024-07-11T22:42:18.574" v="9" actId="13926"/>
        <pc:sldMkLst>
          <pc:docMk/>
          <pc:sldMk cId="2099580167" sldId="275"/>
        </pc:sldMkLst>
        <pc:spChg chg="mod">
          <ac:chgData name="Patrick Henderson" userId="7c90fc8a-eed6-41b1-b116-fec17a421846" providerId="ADAL" clId="{7BB4F0DD-C9BE-468F-A9B0-4593D6F99982}" dt="2024-07-11T22:42:18.574" v="9" actId="13926"/>
          <ac:spMkLst>
            <pc:docMk/>
            <pc:sldMk cId="2099580167" sldId="275"/>
            <ac:spMk id="3" creationId="{00000000-0000-0000-0000-000000000000}"/>
          </ac:spMkLst>
        </pc:spChg>
      </pc:sldChg>
    </pc:docChg>
  </pc:docChgLst>
</pc:chgInfo>
</file>

<file path=ppt/comments/modernComment_105_BAC0878D.xml><?xml version="1.0" encoding="utf-8"?>
<p188:cmLst xmlns:a="http://schemas.openxmlformats.org/drawingml/2006/main" xmlns:r="http://schemas.openxmlformats.org/officeDocument/2006/relationships" xmlns:p188="http://schemas.microsoft.com/office/powerpoint/2018/8/main">
  <p188:cm id="{3291F65D-2F04-40BD-9FD0-D2C6E492DF29}" authorId="{AB7BF814-74F1-2F5F-5258-558843C8112D}" status="resolved" created="2024-07-08T18:40:43.124" complete="100000">
    <ac:txMkLst xmlns:ac="http://schemas.microsoft.com/office/drawing/2013/main/command">
      <pc:docMk xmlns:pc="http://schemas.microsoft.com/office/powerpoint/2013/main/command"/>
      <pc:sldMk xmlns:pc="http://schemas.microsoft.com/office/powerpoint/2013/main/command" cId="3133179789" sldId="261"/>
      <ac:spMk id="6" creationId="{00000000-0000-0000-0000-000000000000}"/>
      <ac:txMk cp="332" len="56">
        <ac:context len="516" hash="3076441721"/>
      </ac:txMk>
    </ac:txMkLst>
    <p188:pos x="3516164" y="1198647"/>
    <p188:replyLst>
      <p188:reply id="{5DAB839D-5DB8-4F80-A8F7-653307F7C9D4}" authorId="{EB13FF9C-6BC2-0E34-AF19-9D9ACA1E0B5F}" created="2024-07-08T19:41:12.335">
        <p188:txBody>
          <a:bodyPr/>
          <a:lstStyle/>
          <a:p>
            <a:r>
              <a:rPr lang="en-US"/>
              <a:t>Addressed, thank you!</a:t>
            </a:r>
          </a:p>
        </p188:txBody>
      </p188:reply>
    </p188:replyLst>
    <p188:txBody>
      <a:bodyPr/>
      <a:lstStyle/>
      <a:p>
        <a:r>
          <a:rPr lang="en-US"/>
          <a:t>Don't use this acronym - spell out what this is for them to understand</a:t>
        </a:r>
      </a:p>
    </p188:txBody>
  </p188:cm>
</p188:cmLst>
</file>

<file path=ppt/comments/modernComment_107_EA8FB6FD.xml><?xml version="1.0" encoding="utf-8"?>
<p188:cmLst xmlns:a="http://schemas.openxmlformats.org/drawingml/2006/main" xmlns:r="http://schemas.openxmlformats.org/officeDocument/2006/relationships" xmlns:p188="http://schemas.microsoft.com/office/powerpoint/2018/8/main">
  <p188:cm id="{3E004067-BE2D-44FA-8185-3BEF5C44934D}" authorId="{EB13FF9C-6BC2-0E34-AF19-9D9ACA1E0B5F}" status="resolved" created="2024-07-02T16:18:54.281" complete="100000">
    <ac:txMkLst xmlns:ac="http://schemas.microsoft.com/office/drawing/2013/main/command">
      <pc:docMk xmlns:pc="http://schemas.microsoft.com/office/powerpoint/2013/main/command"/>
      <pc:sldMk xmlns:pc="http://schemas.microsoft.com/office/powerpoint/2013/main/command" cId="3935287037" sldId="263"/>
      <ac:spMk id="13" creationId="{C0A45AAB-FFEA-32A0-8EC5-48CF0B2E5C69}"/>
      <ac:txMk cp="32" len="4">
        <ac:context len="386" hash="3277103795"/>
      </ac:txMk>
    </ac:txMkLst>
    <p188:pos x="8077802" y="243960"/>
    <p188:txBody>
      <a:bodyPr/>
      <a:lstStyle/>
      <a:p>
        <a:r>
          <a:rPr lang="en-US"/>
          <a:t>Add brief overview of what a work plan is and how it fits into things.</a:t>
        </a:r>
      </a:p>
    </p188:txBody>
  </p188:cm>
</p188:cmLst>
</file>

<file path=ppt/comments/modernComment_10D_A68F2E41.xml><?xml version="1.0" encoding="utf-8"?>
<p188:cmLst xmlns:a="http://schemas.openxmlformats.org/drawingml/2006/main" xmlns:r="http://schemas.openxmlformats.org/officeDocument/2006/relationships" xmlns:p188="http://schemas.microsoft.com/office/powerpoint/2018/8/main">
  <p188:cm id="{7EA2F631-61F1-4663-8C41-DDC44581A22B}" authorId="{AB7BF814-74F1-2F5F-5258-558843C8112D}" status="resolved" created="2024-07-08T18:44:21.804" complete="100000">
    <ac:deMkLst xmlns:ac="http://schemas.microsoft.com/office/drawing/2013/main/command">
      <pc:docMk xmlns:pc="http://schemas.microsoft.com/office/powerpoint/2013/main/command"/>
      <pc:sldMk xmlns:pc="http://schemas.microsoft.com/office/powerpoint/2013/main/command" cId="2794401345" sldId="269"/>
      <ac:spMk id="13" creationId="{C0A45AAB-FFEA-32A0-8EC5-48CF0B2E5C69}"/>
    </ac:deMkLst>
    <p188:replyLst>
      <p188:reply id="{955D560E-94C3-4D7A-BE00-13DD5BB3E0CB}" authorId="{EB13FF9C-6BC2-0E34-AF19-9D9ACA1E0B5F}" created="2024-07-08T19:49:51.171">
        <p188:txBody>
          <a:bodyPr/>
          <a:lstStyle/>
          <a:p>
            <a:r>
              <a:rPr lang="en-US"/>
              <a:t>Addressed, and will also add a "contact" slide at the end of the presentation.</a:t>
            </a:r>
          </a:p>
        </p188:txBody>
      </p188:reply>
    </p188:replyLst>
    <p188:txBody>
      <a:bodyPr/>
      <a:lstStyle/>
      <a:p>
        <a:r>
          <a:rPr lang="en-US"/>
          <a:t>Add in information for assistance with this should they need help (by laws, templates, etc.)
</a:t>
        </a:r>
      </a:p>
    </p188:txBody>
  </p188:cm>
  <p188:cm id="{44711292-AE4F-4C70-B8AA-B1629EA8D71B}" authorId="{AB7BF814-74F1-2F5F-5258-558843C8112D}" status="resolved" created="2024-07-08T18:45:19.919" complete="100000">
    <ac:deMkLst xmlns:ac="http://schemas.microsoft.com/office/drawing/2013/main/command">
      <pc:docMk xmlns:pc="http://schemas.microsoft.com/office/powerpoint/2013/main/command"/>
      <pc:sldMk xmlns:pc="http://schemas.microsoft.com/office/powerpoint/2013/main/command" cId="2794401345" sldId="269"/>
      <ac:spMk id="13" creationId="{C0A45AAB-FFEA-32A0-8EC5-48CF0B2E5C69}"/>
    </ac:deMkLst>
    <p188:replyLst>
      <p188:reply id="{97C73AC3-3D46-4304-937D-38C766D62A81}" authorId="{EB13FF9C-6BC2-0E34-AF19-9D9ACA1E0B5F}" created="2024-07-08T19:50:57.488">
        <p188:txBody>
          <a:bodyPr/>
          <a:lstStyle/>
          <a:p>
            <a:r>
              <a:rPr lang="en-US"/>
              <a:t>The next step will be waiting on the result of the feasibility study.  The FS will give local water systems the information they need to commit to consolidation or withdraw from consideration.  </a:t>
            </a:r>
          </a:p>
        </p188:txBody>
      </p188:reply>
    </p188:replyLst>
    <p188:txBody>
      <a:bodyPr/>
      <a:lstStyle/>
      <a:p>
        <a:r>
          <a:rPr lang="en-US"/>
          <a:t>What are their next steps if interested in consolidating?</a:t>
        </a:r>
      </a:p>
    </p188:txBody>
  </p188:cm>
  <p188:cm id="{AFF32FE6-B9AF-4BDB-AF27-E42F5C70AA98}" authorId="{EB13FF9C-6BC2-0E34-AF19-9D9ACA1E0B5F}" status="resolved" created="2024-07-08T19:48:08.585" complete="100000">
    <ac:txMkLst xmlns:ac="http://schemas.microsoft.com/office/drawing/2013/main/command">
      <pc:docMk xmlns:pc="http://schemas.microsoft.com/office/powerpoint/2013/main/command"/>
      <pc:sldMk xmlns:pc="http://schemas.microsoft.com/office/powerpoint/2013/main/command" cId="2794401345" sldId="269"/>
      <ac:spMk id="13" creationId="{C0A45AAB-FFEA-32A0-8EC5-48CF0B2E5C69}"/>
      <ac:txMk cp="335" len="15">
        <ac:context len="846" hash="3966026566"/>
      </ac:txMk>
    </ac:txMkLst>
    <p188:pos x="4228648" y="1662545"/>
    <p188:txBody>
      <a:bodyPr/>
      <a:lstStyle/>
      <a:p>
        <a:r>
          <a:rPr lang="en-US"/>
          <a:t>Is this enough time?  Too little time?</a:t>
        </a:r>
      </a:p>
    </p188:txBody>
  </p188:cm>
  <p188:cm id="{035B2180-DBE8-403A-8F7A-730596EC8B96}" authorId="{EB13FF9C-6BC2-0E34-AF19-9D9ACA1E0B5F}" status="resolved" created="2024-07-08T19:58:28.366" complete="100000">
    <ac:txMkLst xmlns:ac="http://schemas.microsoft.com/office/drawing/2013/main/command">
      <pc:docMk xmlns:pc="http://schemas.microsoft.com/office/powerpoint/2013/main/command"/>
      <pc:sldMk xmlns:pc="http://schemas.microsoft.com/office/powerpoint/2013/main/command" cId="2794401345" sldId="269"/>
      <ac:spMk id="13" creationId="{C0A45AAB-FFEA-32A0-8EC5-48CF0B2E5C69}"/>
      <ac:txMk cp="0" len="207">
        <ac:context len="846" hash="3966026566"/>
      </ac:txMk>
    </ac:txMkLst>
    <p188:pos x="6398558" y="1042147"/>
    <p188:txBody>
      <a:bodyPr/>
      <a:lstStyle/>
      <a:p>
        <a:r>
          <a:rPr lang="en-US"/>
          <a:t>I am a bit hesitant to just put this out there as an option, but there really isn't an alternative.</a:t>
        </a:r>
      </a:p>
    </p188:txBody>
  </p188:cm>
</p188:cmLst>
</file>

<file path=ppt/comments/modernComment_10F_3EEA0945.xml><?xml version="1.0" encoding="utf-8"?>
<p188:cmLst xmlns:a="http://schemas.openxmlformats.org/drawingml/2006/main" xmlns:r="http://schemas.openxmlformats.org/officeDocument/2006/relationships" xmlns:p188="http://schemas.microsoft.com/office/powerpoint/2018/8/main">
  <p188:cm id="{580096BC-600D-4464-ABFE-F9289DD26258}" authorId="{AB7BF814-74F1-2F5F-5258-558843C8112D}" status="resolved" created="2024-07-08T18:39:02.521" complete="100000">
    <ac:deMkLst xmlns:ac="http://schemas.microsoft.com/office/drawing/2013/main/command">
      <pc:docMk xmlns:pc="http://schemas.microsoft.com/office/powerpoint/2013/main/command"/>
      <pc:sldMk xmlns:pc="http://schemas.microsoft.com/office/powerpoint/2013/main/command" cId="1055525189" sldId="271"/>
      <ac:graphicFrameMk id="4" creationId="{1490389B-D84D-F9CF-418E-C2908548D599}"/>
    </ac:deMkLst>
    <p188:replyLst>
      <p188:reply id="{6DAB53C3-66B8-4801-8494-3FC045089766}" authorId="{EB13FF9C-6BC2-0E34-AF19-9D9ACA1E0B5F}" created="2024-07-08T19:46:59.611">
        <p188:txBody>
          <a:bodyPr/>
          <a:lstStyle/>
          <a:p>
            <a:r>
              <a:rPr lang="en-US"/>
              <a:t>Addressed, thank you!</a:t>
            </a:r>
          </a:p>
        </p188:txBody>
      </p188:reply>
    </p188:replyLst>
    <p188:txBody>
      <a:bodyPr/>
      <a:lstStyle/>
      <a:p>
        <a:r>
          <a:rPr lang="en-US"/>
          <a:t>Not accurate</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95C001-2D89-4F5A-BD55-89F6E880030F}" type="datetimeFigureOut">
              <a:rPr lang="en-US" smtClean="0"/>
              <a:t>7/11/2024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56C056-9992-46BC-93AF-E16B9017B797}" type="slidenum">
              <a:rPr lang="en-US" smtClean="0"/>
              <a:t>‹#›</a:t>
            </a:fld>
            <a:endParaRPr lang="en-US"/>
          </a:p>
        </p:txBody>
      </p:sp>
    </p:spTree>
    <p:extLst>
      <p:ext uri="{BB962C8B-B14F-4D97-AF65-F5344CB8AC3E}">
        <p14:creationId xmlns:p14="http://schemas.microsoft.com/office/powerpoint/2010/main" val="149826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D69993-E95F-48D3-8AF8-964C09B25B01}" type="datetimeFigureOut">
              <a:rPr lang="en-US" smtClean="0"/>
              <a:t>7/11/2024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46A95B-32C3-4CB1-A136-25FC144389CC}" type="slidenum">
              <a:rPr lang="en-US" smtClean="0"/>
              <a:t>‹#›</a:t>
            </a:fld>
            <a:endParaRPr lang="en-US"/>
          </a:p>
        </p:txBody>
      </p:sp>
    </p:spTree>
    <p:extLst>
      <p:ext uri="{BB962C8B-B14F-4D97-AF65-F5344CB8AC3E}">
        <p14:creationId xmlns:p14="http://schemas.microsoft.com/office/powerpoint/2010/main" val="2499565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feel free to add your name and email in the chat as well.</a:t>
            </a:r>
          </a:p>
        </p:txBody>
      </p:sp>
      <p:sp>
        <p:nvSpPr>
          <p:cNvPr id="4" name="Slide Number Placeholder 3"/>
          <p:cNvSpPr>
            <a:spLocks noGrp="1"/>
          </p:cNvSpPr>
          <p:nvPr>
            <p:ph type="sldNum" sz="quarter" idx="5"/>
          </p:nvPr>
        </p:nvSpPr>
        <p:spPr/>
        <p:txBody>
          <a:bodyPr/>
          <a:lstStyle/>
          <a:p>
            <a:fld id="{1B46A95B-32C3-4CB1-A136-25FC144389CC}" type="slidenum">
              <a:rPr lang="en-US" smtClean="0"/>
              <a:t>3</a:t>
            </a:fld>
            <a:endParaRPr lang="en-US"/>
          </a:p>
        </p:txBody>
      </p:sp>
    </p:spTree>
    <p:extLst>
      <p:ext uri="{BB962C8B-B14F-4D97-AF65-F5344CB8AC3E}">
        <p14:creationId xmlns:p14="http://schemas.microsoft.com/office/powerpoint/2010/main" val="1518583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Represents a shift in the process (splitting of FS from construction) and a continuation of existing efforts.</a:t>
            </a:r>
          </a:p>
          <a:p>
            <a:r>
              <a:rPr lang="en-US" dirty="0"/>
              <a:t>New AR because the feasibility study is 100% grant funded.</a:t>
            </a:r>
          </a:p>
        </p:txBody>
      </p:sp>
      <p:sp>
        <p:nvSpPr>
          <p:cNvPr id="4" name="Slide Number Placeholder 3"/>
          <p:cNvSpPr>
            <a:spLocks noGrp="1"/>
          </p:cNvSpPr>
          <p:nvPr>
            <p:ph type="sldNum" sz="quarter" idx="5"/>
          </p:nvPr>
        </p:nvSpPr>
        <p:spPr/>
        <p:txBody>
          <a:bodyPr/>
          <a:lstStyle/>
          <a:p>
            <a:fld id="{1B46A95B-32C3-4CB1-A136-25FC144389CC}" type="slidenum">
              <a:rPr lang="en-US" smtClean="0"/>
              <a:t>7</a:t>
            </a:fld>
            <a:endParaRPr lang="en-US"/>
          </a:p>
        </p:txBody>
      </p:sp>
    </p:spTree>
    <p:extLst>
      <p:ext uri="{BB962C8B-B14F-4D97-AF65-F5344CB8AC3E}">
        <p14:creationId xmlns:p14="http://schemas.microsoft.com/office/powerpoint/2010/main" val="4188817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List is what we have right now, if there are corrections to be made we should make them ASAP.</a:t>
            </a:r>
          </a:p>
        </p:txBody>
      </p:sp>
      <p:sp>
        <p:nvSpPr>
          <p:cNvPr id="4" name="Slide Number Placeholder 3"/>
          <p:cNvSpPr>
            <a:spLocks noGrp="1"/>
          </p:cNvSpPr>
          <p:nvPr>
            <p:ph type="sldNum" sz="quarter" idx="5"/>
          </p:nvPr>
        </p:nvSpPr>
        <p:spPr/>
        <p:txBody>
          <a:bodyPr/>
          <a:lstStyle/>
          <a:p>
            <a:fld id="{1B46A95B-32C3-4CB1-A136-25FC144389CC}" type="slidenum">
              <a:rPr lang="en-US" smtClean="0"/>
              <a:t>8</a:t>
            </a:fld>
            <a:endParaRPr lang="en-US"/>
          </a:p>
        </p:txBody>
      </p:sp>
    </p:spTree>
    <p:extLst>
      <p:ext uri="{BB962C8B-B14F-4D97-AF65-F5344CB8AC3E}">
        <p14:creationId xmlns:p14="http://schemas.microsoft.com/office/powerpoint/2010/main" val="33842636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Short">
    <p:spTree>
      <p:nvGrpSpPr>
        <p:cNvPr id="1" name=""/>
        <p:cNvGrpSpPr/>
        <p:nvPr/>
      </p:nvGrpSpPr>
      <p:grpSpPr>
        <a:xfrm>
          <a:off x="0" y="0"/>
          <a:ext cx="0" cy="0"/>
          <a:chOff x="0" y="0"/>
          <a:chExt cx="0" cy="0"/>
        </a:xfrm>
      </p:grpSpPr>
      <p:sp>
        <p:nvSpPr>
          <p:cNvPr id="8" name="Rectangle 7"/>
          <p:cNvSpPr/>
          <p:nvPr userDrawn="1"/>
        </p:nvSpPr>
        <p:spPr>
          <a:xfrm>
            <a:off x="-15240" y="182880"/>
            <a:ext cx="9144000" cy="6492240"/>
          </a:xfrm>
          <a:prstGeom prst="rect">
            <a:avLst/>
          </a:prstGeom>
          <a:solidFill>
            <a:srgbClr val="E4E9D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4339831"/>
            <a:ext cx="7772400" cy="784225"/>
          </a:xfrm>
        </p:spPr>
        <p:txBody>
          <a:bodyPr/>
          <a:lstStyle>
            <a:lvl1pPr algn="ctr">
              <a:defRPr/>
            </a:lvl1pPr>
          </a:lstStyle>
          <a:p>
            <a:r>
              <a:rPr lang="en-US"/>
              <a:t>Click to edit Master title style</a:t>
            </a:r>
          </a:p>
        </p:txBody>
      </p:sp>
      <p:sp>
        <p:nvSpPr>
          <p:cNvPr id="3" name="Subtitle 2"/>
          <p:cNvSpPr>
            <a:spLocks noGrp="1"/>
          </p:cNvSpPr>
          <p:nvPr>
            <p:ph type="subTitle" idx="1"/>
          </p:nvPr>
        </p:nvSpPr>
        <p:spPr>
          <a:xfrm>
            <a:off x="1371600" y="5148293"/>
            <a:ext cx="6400800" cy="609600"/>
          </a:xfrm>
        </p:spPr>
        <p:txBody>
          <a:bodyPr>
            <a:normAutofit/>
          </a:bodyPr>
          <a:lstStyle>
            <a:lvl1pPr marL="0" indent="0" algn="ctr">
              <a:buNone/>
              <a:defRPr sz="2000" b="1">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02FAC4E-4D51-4C8C-886F-C8ECA9475276}" type="datetimeFigureOut">
              <a:rPr lang="en-US" smtClean="0"/>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D2A7C-C3AD-4F23-8F04-E7CB876F6874}" type="slidenum">
              <a:rPr lang="en-US" smtClean="0"/>
              <a:t>‹#›</a:t>
            </a:fld>
            <a:endParaRPr lang="en-US"/>
          </a:p>
        </p:txBody>
      </p:sp>
      <p:sp>
        <p:nvSpPr>
          <p:cNvPr id="13" name="Rectangle 12"/>
          <p:cNvSpPr/>
          <p:nvPr userDrawn="1"/>
        </p:nvSpPr>
        <p:spPr>
          <a:xfrm>
            <a:off x="0" y="0"/>
            <a:ext cx="9144000" cy="365760"/>
          </a:xfrm>
          <a:prstGeom prst="rect">
            <a:avLst/>
          </a:prstGeom>
          <a:solidFill>
            <a:srgbClr val="4A76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4" name="Rectangle 13"/>
          <p:cNvSpPr/>
          <p:nvPr userDrawn="1"/>
        </p:nvSpPr>
        <p:spPr>
          <a:xfrm>
            <a:off x="0" y="6492240"/>
            <a:ext cx="9144000" cy="365760"/>
          </a:xfrm>
          <a:prstGeom prst="rect">
            <a:avLst/>
          </a:prstGeom>
          <a:solidFill>
            <a:srgbClr val="4A76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userDrawn="1"/>
        </p:nvCxnSpPr>
        <p:spPr>
          <a:xfrm>
            <a:off x="495300" y="4191000"/>
            <a:ext cx="8153400" cy="0"/>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8" descr="Logo&#10;&#10;Description automatically generated">
            <a:extLst>
              <a:ext uri="{FF2B5EF4-FFF2-40B4-BE49-F238E27FC236}">
                <a16:creationId xmlns:a16="http://schemas.microsoft.com/office/drawing/2014/main" id="{0C21E103-9B33-40AB-B6C0-3B359BAED3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1600" y="1290428"/>
            <a:ext cx="5943600" cy="2377440"/>
          </a:xfrm>
          <a:prstGeom prst="rect">
            <a:avLst/>
          </a:prstGeom>
        </p:spPr>
      </p:pic>
    </p:spTree>
    <p:extLst>
      <p:ext uri="{BB962C8B-B14F-4D97-AF65-F5344CB8AC3E}">
        <p14:creationId xmlns:p14="http://schemas.microsoft.com/office/powerpoint/2010/main" val="4086526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Long">
    <p:spTree>
      <p:nvGrpSpPr>
        <p:cNvPr id="1" name=""/>
        <p:cNvGrpSpPr/>
        <p:nvPr/>
      </p:nvGrpSpPr>
      <p:grpSpPr>
        <a:xfrm>
          <a:off x="0" y="0"/>
          <a:ext cx="0" cy="0"/>
          <a:chOff x="0" y="0"/>
          <a:chExt cx="0" cy="0"/>
        </a:xfrm>
      </p:grpSpPr>
      <p:sp>
        <p:nvSpPr>
          <p:cNvPr id="12" name="Rectangle 11"/>
          <p:cNvSpPr/>
          <p:nvPr userDrawn="1"/>
        </p:nvSpPr>
        <p:spPr>
          <a:xfrm>
            <a:off x="-15240" y="182880"/>
            <a:ext cx="9144000" cy="6492240"/>
          </a:xfrm>
          <a:prstGeom prst="rect">
            <a:avLst/>
          </a:prstGeom>
          <a:solidFill>
            <a:srgbClr val="E4E9D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46598" y="1219200"/>
            <a:ext cx="4292601" cy="3912291"/>
          </a:xfrm>
        </p:spPr>
        <p:txBody>
          <a:bodyPr anchor="t"/>
          <a:lstStyle>
            <a:lvl1pPr algn="l">
              <a:defRPr/>
            </a:lvl1pPr>
          </a:lstStyle>
          <a:p>
            <a:r>
              <a:rPr lang="en-US"/>
              <a:t>Click to edit Master title style</a:t>
            </a:r>
          </a:p>
        </p:txBody>
      </p:sp>
      <p:sp>
        <p:nvSpPr>
          <p:cNvPr id="3" name="Subtitle 2"/>
          <p:cNvSpPr>
            <a:spLocks noGrp="1"/>
          </p:cNvSpPr>
          <p:nvPr>
            <p:ph type="subTitle" idx="1"/>
          </p:nvPr>
        </p:nvSpPr>
        <p:spPr>
          <a:xfrm>
            <a:off x="4546599" y="3848788"/>
            <a:ext cx="4191000" cy="1375144"/>
          </a:xfrm>
        </p:spPr>
        <p:txBody>
          <a:bodyPr anchor="b">
            <a:normAutofit/>
          </a:bodyPr>
          <a:lstStyle>
            <a:lvl1pPr marL="0" indent="0" algn="l">
              <a:buNone/>
              <a:defRPr sz="2000" b="1">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02FAC4E-4D51-4C8C-886F-C8ECA9475276}" type="datetimeFigureOut">
              <a:rPr lang="en-US" smtClean="0"/>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D2A7C-C3AD-4F23-8F04-E7CB876F6874}" type="slidenum">
              <a:rPr lang="en-US" smtClean="0"/>
              <a:t>‹#›</a:t>
            </a:fld>
            <a:endParaRPr lang="en-US"/>
          </a:p>
        </p:txBody>
      </p:sp>
      <p:sp>
        <p:nvSpPr>
          <p:cNvPr id="13" name="Rectangle 12"/>
          <p:cNvSpPr/>
          <p:nvPr userDrawn="1"/>
        </p:nvSpPr>
        <p:spPr>
          <a:xfrm>
            <a:off x="0" y="0"/>
            <a:ext cx="9144000" cy="365760"/>
          </a:xfrm>
          <a:prstGeom prst="rect">
            <a:avLst/>
          </a:prstGeom>
          <a:solidFill>
            <a:srgbClr val="4A76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4" name="Rectangle 13"/>
          <p:cNvSpPr/>
          <p:nvPr userDrawn="1"/>
        </p:nvSpPr>
        <p:spPr>
          <a:xfrm>
            <a:off x="0" y="6492240"/>
            <a:ext cx="9144000" cy="365760"/>
          </a:xfrm>
          <a:prstGeom prst="rect">
            <a:avLst/>
          </a:prstGeom>
          <a:solidFill>
            <a:srgbClr val="4A76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userDrawn="1"/>
        </p:nvCxnSpPr>
        <p:spPr>
          <a:xfrm>
            <a:off x="4114800" y="1447800"/>
            <a:ext cx="0" cy="3678767"/>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8" descr="Logo&#10;&#10;Description automatically generated">
            <a:extLst>
              <a:ext uri="{FF2B5EF4-FFF2-40B4-BE49-F238E27FC236}">
                <a16:creationId xmlns:a16="http://schemas.microsoft.com/office/drawing/2014/main" id="{6352AB75-1FBF-4CA5-B3AC-5E53A25F0E2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506" y="860650"/>
            <a:ext cx="4062931" cy="4815325"/>
          </a:xfrm>
          <a:prstGeom prst="rect">
            <a:avLst/>
          </a:prstGeom>
        </p:spPr>
      </p:pic>
    </p:spTree>
    <p:extLst>
      <p:ext uri="{BB962C8B-B14F-4D97-AF65-F5344CB8AC3E}">
        <p14:creationId xmlns:p14="http://schemas.microsoft.com/office/powerpoint/2010/main" val="679124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2225040"/>
          </a:xfrm>
        </p:spPr>
        <p:txBody>
          <a:bodyPr anchor="b"/>
          <a:lstStyle/>
          <a:p>
            <a:r>
              <a:rPr lang="en-US"/>
              <a:t>Click to edit Master title style</a:t>
            </a:r>
          </a:p>
        </p:txBody>
      </p:sp>
      <p:sp>
        <p:nvSpPr>
          <p:cNvPr id="3" name="Date Placeholder 2"/>
          <p:cNvSpPr>
            <a:spLocks noGrp="1"/>
          </p:cNvSpPr>
          <p:nvPr>
            <p:ph type="dt" sz="half" idx="10"/>
          </p:nvPr>
        </p:nvSpPr>
        <p:spPr/>
        <p:txBody>
          <a:bodyPr/>
          <a:lstStyle/>
          <a:p>
            <a:fld id="{002FAC4E-4D51-4C8C-886F-C8ECA9475276}" type="datetimeFigureOut">
              <a:rPr lang="en-US" smtClean="0"/>
              <a:t>7/11/2024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6D2A7C-C3AD-4F23-8F04-E7CB876F6874}" type="slidenum">
              <a:rPr lang="en-US" smtClean="0"/>
              <a:t>‹#›</a:t>
            </a:fld>
            <a:endParaRPr lang="en-US"/>
          </a:p>
        </p:txBody>
      </p:sp>
      <p:cxnSp>
        <p:nvCxnSpPr>
          <p:cNvPr id="7" name="Straight Connector 6"/>
          <p:cNvCxnSpPr/>
          <p:nvPr userDrawn="1"/>
        </p:nvCxnSpPr>
        <p:spPr>
          <a:xfrm>
            <a:off x="533400" y="3596640"/>
            <a:ext cx="8153400" cy="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
          </p:nvPr>
        </p:nvSpPr>
        <p:spPr>
          <a:xfrm>
            <a:off x="457200" y="3810000"/>
            <a:ext cx="6400800" cy="609600"/>
          </a:xfrm>
        </p:spPr>
        <p:txBody>
          <a:bodyPr>
            <a:normAutofit/>
          </a:bodyPr>
          <a:lstStyle>
            <a:lvl1pPr marL="0" indent="0" algn="l">
              <a:buNone/>
              <a:defRPr sz="2000" b="1">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4221665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29123"/>
            <a:ext cx="8229600" cy="818677"/>
          </a:xfrm>
        </p:spPr>
        <p:txBody>
          <a:bodyPr>
            <a:normAutofit/>
          </a:bodyPr>
          <a:lstStyle>
            <a:lvl1pPr>
              <a:defRPr sz="4000"/>
            </a:lvl1pPr>
          </a:lstStyle>
          <a:p>
            <a:r>
              <a:rPr lang="en-US"/>
              <a:t>Click to edit Master title style</a:t>
            </a:r>
          </a:p>
        </p:txBody>
      </p:sp>
      <p:sp>
        <p:nvSpPr>
          <p:cNvPr id="3" name="Content Placeholder 2"/>
          <p:cNvSpPr>
            <a:spLocks noGrp="1"/>
          </p:cNvSpPr>
          <p:nvPr>
            <p:ph idx="1"/>
          </p:nvPr>
        </p:nvSpPr>
        <p:spPr>
          <a:xfrm>
            <a:off x="457200" y="1853739"/>
            <a:ext cx="8229600" cy="4297363"/>
          </a:xfrm>
        </p:spPr>
        <p:txBody>
          <a:bodyPr/>
          <a:lstStyle>
            <a:lvl1pPr marL="457200" indent="-457200">
              <a:buFont typeface="Arial" panose="020B0604020202020204" pitchFamily="34" charset="0"/>
              <a:buChar char="•"/>
              <a:defRPr/>
            </a:lvl1pPr>
            <a:lvl2pPr marL="914400" indent="-457200">
              <a:buFont typeface="Arial" panose="020B0604020202020204" pitchFamily="34" charset="0"/>
              <a:buChar char="•"/>
              <a:defRPr/>
            </a:lvl2pPr>
            <a:lvl3pPr marL="1257300" indent="-342900">
              <a:buFont typeface="Arial" panose="020B0604020202020204" pitchFamily="34" charset="0"/>
              <a:buChar char="•"/>
              <a:defRPr/>
            </a:lvl3pPr>
            <a:lvl4pPr marL="1714500" indent="-342900">
              <a:buFont typeface="Arial" panose="020B0604020202020204" pitchFamily="34" charset="0"/>
              <a:buChar char="•"/>
              <a:defRPr/>
            </a:lvl4pPr>
            <a:lvl5pPr marL="2171700" indent="-3429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2FAC4E-4D51-4C8C-886F-C8ECA9475276}" type="datetimeFigureOut">
              <a:rPr lang="en-US" smtClean="0"/>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D2A7C-C3AD-4F23-8F04-E7CB876F6874}" type="slidenum">
              <a:rPr lang="en-US" smtClean="0"/>
              <a:t>‹#›</a:t>
            </a:fld>
            <a:endParaRPr lang="en-US"/>
          </a:p>
        </p:txBody>
      </p:sp>
      <p:cxnSp>
        <p:nvCxnSpPr>
          <p:cNvPr id="9" name="Straight Connector 8"/>
          <p:cNvCxnSpPr/>
          <p:nvPr userDrawn="1"/>
        </p:nvCxnSpPr>
        <p:spPr>
          <a:xfrm>
            <a:off x="533400" y="1464426"/>
            <a:ext cx="8153400" cy="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8341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02FAC4E-4D51-4C8C-886F-C8ECA9475276}" type="datetimeFigureOut">
              <a:rPr lang="en-US" smtClean="0"/>
              <a:t>7/11/2024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D2A7C-C3AD-4F23-8F04-E7CB876F6874}" type="slidenum">
              <a:rPr lang="en-US" smtClean="0"/>
              <a:t>‹#›</a:t>
            </a:fld>
            <a:endParaRPr lang="en-US"/>
          </a:p>
        </p:txBody>
      </p:sp>
      <p:cxnSp>
        <p:nvCxnSpPr>
          <p:cNvPr id="9" name="Straight Connector 8"/>
          <p:cNvCxnSpPr/>
          <p:nvPr userDrawn="1"/>
        </p:nvCxnSpPr>
        <p:spPr>
          <a:xfrm>
            <a:off x="533400" y="1464426"/>
            <a:ext cx="8153400" cy="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9475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752600"/>
            <a:ext cx="4040188" cy="639762"/>
          </a:xfrm>
        </p:spPr>
        <p:txBody>
          <a:bodyPr anchor="b"/>
          <a:lstStyle>
            <a:lvl1pPr marL="0" indent="0">
              <a:buNone/>
              <a:defRPr sz="2400" b="1">
                <a:solidFill>
                  <a:srgbClr val="27609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3923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752600"/>
            <a:ext cx="4041775" cy="639762"/>
          </a:xfrm>
        </p:spPr>
        <p:txBody>
          <a:bodyPr anchor="b"/>
          <a:lstStyle>
            <a:lvl1pPr marL="0" indent="0">
              <a:buNone/>
              <a:defRPr sz="2400" b="1">
                <a:solidFill>
                  <a:srgbClr val="27609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39236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02FAC4E-4D51-4C8C-886F-C8ECA9475276}" type="datetimeFigureOut">
              <a:rPr lang="en-US" smtClean="0"/>
              <a:t>7/11/2024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6D2A7C-C3AD-4F23-8F04-E7CB876F6874}" type="slidenum">
              <a:rPr lang="en-US" smtClean="0"/>
              <a:t>‹#›</a:t>
            </a:fld>
            <a:endParaRPr lang="en-US"/>
          </a:p>
        </p:txBody>
      </p:sp>
      <p:cxnSp>
        <p:nvCxnSpPr>
          <p:cNvPr id="11" name="Straight Connector 10"/>
          <p:cNvCxnSpPr/>
          <p:nvPr userDrawn="1"/>
        </p:nvCxnSpPr>
        <p:spPr>
          <a:xfrm>
            <a:off x="533400" y="1464426"/>
            <a:ext cx="8153400" cy="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4424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2FAC4E-4D51-4C8C-886F-C8ECA9475276}" type="datetimeFigureOut">
              <a:rPr lang="en-US" smtClean="0"/>
              <a:t>7/11/2024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D2A7C-C3AD-4F23-8F04-E7CB876F6874}" type="slidenum">
              <a:rPr lang="en-US" smtClean="0"/>
              <a:t>‹#›</a:t>
            </a:fld>
            <a:endParaRPr lang="en-US"/>
          </a:p>
        </p:txBody>
      </p:sp>
    </p:spTree>
    <p:extLst>
      <p:ext uri="{BB962C8B-B14F-4D97-AF65-F5344CB8AC3E}">
        <p14:creationId xmlns:p14="http://schemas.microsoft.com/office/powerpoint/2010/main" val="598322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685800"/>
            <a:ext cx="5111750" cy="5440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2FAC4E-4D51-4C8C-886F-C8ECA9475276}" type="datetimeFigureOut">
              <a:rPr lang="en-US" smtClean="0"/>
              <a:t>7/11/2024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D2A7C-C3AD-4F23-8F04-E7CB876F6874}" type="slidenum">
              <a:rPr lang="en-US" smtClean="0"/>
              <a:t>‹#›</a:t>
            </a:fld>
            <a:endParaRPr lang="en-US"/>
          </a:p>
        </p:txBody>
      </p:sp>
    </p:spTree>
    <p:extLst>
      <p:ext uri="{BB962C8B-B14F-4D97-AF65-F5344CB8AC3E}">
        <p14:creationId xmlns:p14="http://schemas.microsoft.com/office/powerpoint/2010/main" val="1599213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2FAC4E-4D51-4C8C-886F-C8ECA9475276}" type="datetimeFigureOut">
              <a:rPr lang="en-US" smtClean="0"/>
              <a:t>7/11/2024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6D2A7C-C3AD-4F23-8F04-E7CB876F6874}" type="slidenum">
              <a:rPr lang="en-US" smtClean="0"/>
              <a:t>‹#›</a:t>
            </a:fld>
            <a:endParaRPr lang="en-US"/>
          </a:p>
        </p:txBody>
      </p:sp>
    </p:spTree>
    <p:extLst>
      <p:ext uri="{BB962C8B-B14F-4D97-AF65-F5344CB8AC3E}">
        <p14:creationId xmlns:p14="http://schemas.microsoft.com/office/powerpoint/2010/main" val="1020647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34786"/>
            <a:ext cx="8229600" cy="100584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85821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2FAC4E-4D51-4C8C-886F-C8ECA9475276}" type="datetimeFigureOut">
              <a:rPr lang="en-US" smtClean="0"/>
              <a:t>7/11/2024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6D2A7C-C3AD-4F23-8F04-E7CB876F6874}" type="slidenum">
              <a:rPr lang="en-US" smtClean="0"/>
              <a:t>‹#›</a:t>
            </a:fld>
            <a:endParaRPr lang="en-US"/>
          </a:p>
        </p:txBody>
      </p:sp>
      <p:sp>
        <p:nvSpPr>
          <p:cNvPr id="8" name="Rectangle 7"/>
          <p:cNvSpPr/>
          <p:nvPr/>
        </p:nvSpPr>
        <p:spPr>
          <a:xfrm>
            <a:off x="0" y="0"/>
            <a:ext cx="9144000" cy="365760"/>
          </a:xfrm>
          <a:prstGeom prst="rect">
            <a:avLst/>
          </a:prstGeom>
          <a:solidFill>
            <a:srgbClr val="4A76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6492240"/>
            <a:ext cx="9144000" cy="365760"/>
          </a:xfrm>
          <a:prstGeom prst="rect">
            <a:avLst/>
          </a:prstGeom>
          <a:solidFill>
            <a:srgbClr val="4A76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543800" y="5881600"/>
            <a:ext cx="1193292" cy="400099"/>
          </a:xfrm>
          <a:prstGeom prst="rect">
            <a:avLst/>
          </a:prstGeom>
        </p:spPr>
      </p:pic>
    </p:spTree>
    <p:extLst>
      <p:ext uri="{BB962C8B-B14F-4D97-AF65-F5344CB8AC3E}">
        <p14:creationId xmlns:p14="http://schemas.microsoft.com/office/powerpoint/2010/main" val="2690474382"/>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4" r:id="rId3"/>
    <p:sldLayoutId id="2147483650" r:id="rId4"/>
    <p:sldLayoutId id="2147483652" r:id="rId5"/>
    <p:sldLayoutId id="2147483653" r:id="rId6"/>
    <p:sldLayoutId id="2147483657" r:id="rId7"/>
    <p:sldLayoutId id="2147483656" r:id="rId8"/>
    <p:sldLayoutId id="2147483655" r:id="rId9"/>
  </p:sldLayoutIdLst>
  <p:txStyles>
    <p:titleStyle>
      <a:lvl1pPr algn="l" defTabSz="914400" rtl="0" eaLnBrk="1" latinLnBrk="0" hangingPunct="1">
        <a:spcBef>
          <a:spcPct val="0"/>
        </a:spcBef>
        <a:buNone/>
        <a:defRPr sz="4000" b="1" kern="1200">
          <a:solidFill>
            <a:srgbClr val="276092"/>
          </a:solidFill>
          <a:latin typeface="Arial Narrow" panose="020B060602020203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Clr>
          <a:srgbClr val="276092"/>
        </a:buClr>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Clr>
          <a:srgbClr val="276092"/>
        </a:buClr>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Clr>
          <a:srgbClr val="276092"/>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Clr>
          <a:srgbClr val="276092"/>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Clr>
          <a:srgbClr val="276092"/>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microsoft.com/office/2018/10/relationships/comments" Target="../comments/modernComment_107_EA8FB6FD.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0D_A68F2E4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mailto:toby.roy@rcac.org" TargetMode="External"/><Relationship Id="rId2" Type="http://schemas.openxmlformats.org/officeDocument/2006/relationships/hyperlink" Target="mailto:patrick.henderson@rcac.org" TargetMode="External"/><Relationship Id="rId1" Type="http://schemas.openxmlformats.org/officeDocument/2006/relationships/slideLayout" Target="../slideLayouts/slideLayout4.xml"/><Relationship Id="rId4" Type="http://schemas.openxmlformats.org/officeDocument/2006/relationships/hyperlink" Target="mailto:kknight@diablowater.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microsoft.com/office/2018/10/relationships/comments" Target="../comments/modernComment_10F_3EEA0945.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microsoft.com/office/2018/10/relationships/comments" Target="../comments/modernComment_105_BAC0878D.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800">
                <a:latin typeface="Arial Narrow"/>
                <a:cs typeface="Arial"/>
              </a:rPr>
              <a:t>AR7209 – Bethel Island Regional Consolidation</a:t>
            </a:r>
            <a:endParaRPr lang="en-US" sz="3200"/>
          </a:p>
        </p:txBody>
      </p:sp>
      <p:sp>
        <p:nvSpPr>
          <p:cNvPr id="3" name="Subtitle 2"/>
          <p:cNvSpPr>
            <a:spLocks noGrp="1"/>
          </p:cNvSpPr>
          <p:nvPr>
            <p:ph type="subTitle" idx="1"/>
          </p:nvPr>
        </p:nvSpPr>
        <p:spPr/>
        <p:txBody>
          <a:bodyPr vert="horz" lIns="91440" tIns="45720" rIns="91440" bIns="45720" rtlCol="0" anchor="t">
            <a:normAutofit/>
          </a:bodyPr>
          <a:lstStyle/>
          <a:p>
            <a:r>
              <a:rPr lang="en-US" dirty="0">
                <a:latin typeface="Arial"/>
                <a:cs typeface="Arial"/>
              </a:rPr>
              <a:t>Project Milestone Update, July 11, 2024 @ 5PM</a:t>
            </a:r>
            <a:br>
              <a:rPr lang="en-US" dirty="0"/>
            </a:br>
            <a:r>
              <a:rPr lang="en-US" sz="1400" b="0" dirty="0">
                <a:latin typeface="Arial"/>
                <a:cs typeface="Arial"/>
              </a:rPr>
              <a:t>RCAC is an equal opportunity employer, provider and lender.</a:t>
            </a:r>
            <a:endParaRPr lang="en-US" dirty="0">
              <a:latin typeface="Arial"/>
              <a:cs typeface="Arial"/>
            </a:endParaRPr>
          </a:p>
        </p:txBody>
      </p:sp>
    </p:spTree>
    <p:extLst>
      <p:ext uri="{BB962C8B-B14F-4D97-AF65-F5344CB8AC3E}">
        <p14:creationId xmlns:p14="http://schemas.microsoft.com/office/powerpoint/2010/main" val="3008710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9123"/>
            <a:ext cx="8229600" cy="818677"/>
          </a:xfrm>
        </p:spPr>
        <p:txBody>
          <a:bodyPr anchor="ctr">
            <a:normAutofit/>
          </a:bodyPr>
          <a:lstStyle/>
          <a:p>
            <a:r>
              <a:rPr lang="en-US">
                <a:latin typeface="Arial Narrow"/>
                <a:cs typeface="Arial"/>
              </a:rPr>
              <a:t>Work Plan Development</a:t>
            </a:r>
            <a:endParaRPr lang="en-US"/>
          </a:p>
        </p:txBody>
      </p:sp>
      <p:sp>
        <p:nvSpPr>
          <p:cNvPr id="13" name="Content Placeholder 2">
            <a:extLst>
              <a:ext uri="{FF2B5EF4-FFF2-40B4-BE49-F238E27FC236}">
                <a16:creationId xmlns:a16="http://schemas.microsoft.com/office/drawing/2014/main" id="{C0A45AAB-FFEA-32A0-8EC5-48CF0B2E5C69}"/>
              </a:ext>
            </a:extLst>
          </p:cNvPr>
          <p:cNvSpPr>
            <a:spLocks noGrp="1"/>
          </p:cNvSpPr>
          <p:nvPr>
            <p:ph idx="1"/>
          </p:nvPr>
        </p:nvSpPr>
        <p:spPr>
          <a:xfrm>
            <a:off x="457200" y="1853739"/>
            <a:ext cx="8229600" cy="4297363"/>
          </a:xfrm>
        </p:spPr>
        <p:txBody>
          <a:bodyPr vert="horz" lIns="91440" tIns="45720" rIns="91440" bIns="45720" rtlCol="0" anchor="t">
            <a:normAutofit fontScale="85000" lnSpcReduction="10000"/>
          </a:bodyPr>
          <a:lstStyle/>
          <a:p>
            <a:r>
              <a:rPr lang="en-US" dirty="0">
                <a:latin typeface="Arial"/>
                <a:cs typeface="Arial"/>
              </a:rPr>
              <a:t>RCAC will work with DWD, SWRCB, and CDM Smith to develop a work plan agreement to conduct the feasibility study.</a:t>
            </a:r>
          </a:p>
          <a:p>
            <a:r>
              <a:rPr lang="en-US" dirty="0">
                <a:latin typeface="Arial"/>
                <a:cs typeface="Arial"/>
              </a:rPr>
              <a:t>Work plan will be based on scope of work and schedule developed by CDM Smith</a:t>
            </a:r>
          </a:p>
          <a:p>
            <a:r>
              <a:rPr lang="en-US" dirty="0">
                <a:latin typeface="Arial"/>
                <a:cs typeface="Arial"/>
              </a:rPr>
              <a:t>Work plan will include collection of Letters of Intent </a:t>
            </a:r>
            <a:r>
              <a:rPr lang="en-US">
                <a:latin typeface="Arial"/>
                <a:cs typeface="Arial"/>
              </a:rPr>
              <a:t>to Consolidate by RCAC.</a:t>
            </a:r>
            <a:endParaRPr lang="en-US" dirty="0">
              <a:latin typeface="Arial"/>
              <a:cs typeface="Arial"/>
            </a:endParaRPr>
          </a:p>
          <a:p>
            <a:r>
              <a:rPr lang="en-US" dirty="0">
                <a:latin typeface="Arial"/>
                <a:cs typeface="Arial"/>
              </a:rPr>
              <a:t>The work plan is the agreement between RCAC and CDM Smith to conduct the feasibility study and is 100% state-funded.</a:t>
            </a:r>
            <a:endParaRPr lang="en-US" dirty="0"/>
          </a:p>
        </p:txBody>
      </p:sp>
    </p:spTree>
    <p:extLst>
      <p:ext uri="{BB962C8B-B14F-4D97-AF65-F5344CB8AC3E}">
        <p14:creationId xmlns:p14="http://schemas.microsoft.com/office/powerpoint/2010/main" val="3935287037"/>
      </p:ext>
    </p:extLst>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9123"/>
            <a:ext cx="8229600" cy="818677"/>
          </a:xfrm>
        </p:spPr>
        <p:txBody>
          <a:bodyPr anchor="ctr">
            <a:normAutofit/>
          </a:bodyPr>
          <a:lstStyle/>
          <a:p>
            <a:r>
              <a:rPr lang="en-US" dirty="0">
                <a:latin typeface="Arial Narrow"/>
                <a:cs typeface="Arial"/>
              </a:rPr>
              <a:t>Next Steps for Partner Water Systems</a:t>
            </a:r>
            <a:endParaRPr lang="en-US" dirty="0"/>
          </a:p>
        </p:txBody>
      </p:sp>
      <p:sp>
        <p:nvSpPr>
          <p:cNvPr id="13" name="Content Placeholder 2">
            <a:extLst>
              <a:ext uri="{FF2B5EF4-FFF2-40B4-BE49-F238E27FC236}">
                <a16:creationId xmlns:a16="http://schemas.microsoft.com/office/drawing/2014/main" id="{C0A45AAB-FFEA-32A0-8EC5-48CF0B2E5C69}"/>
              </a:ext>
            </a:extLst>
          </p:cNvPr>
          <p:cNvSpPr>
            <a:spLocks noGrp="1"/>
          </p:cNvSpPr>
          <p:nvPr>
            <p:ph idx="1"/>
          </p:nvPr>
        </p:nvSpPr>
        <p:spPr>
          <a:xfrm>
            <a:off x="457200" y="1853739"/>
            <a:ext cx="8229600" cy="4297363"/>
          </a:xfrm>
        </p:spPr>
        <p:txBody>
          <a:bodyPr vert="horz" lIns="91440" tIns="45720" rIns="91440" bIns="45720" rtlCol="0" anchor="t">
            <a:normAutofit fontScale="62500" lnSpcReduction="20000"/>
          </a:bodyPr>
          <a:lstStyle/>
          <a:p>
            <a:r>
              <a:rPr lang="en-US" dirty="0">
                <a:latin typeface="Arial"/>
                <a:cs typeface="Arial"/>
              </a:rPr>
              <a:t>NTNC Water Systems should stay informed on project developments, but no further action is required.</a:t>
            </a:r>
          </a:p>
          <a:p>
            <a:pPr lvl="1"/>
            <a:r>
              <a:rPr lang="en-US" dirty="0">
                <a:latin typeface="Arial"/>
                <a:cs typeface="Arial"/>
              </a:rPr>
              <a:t>Please contact Patrick Henderson at RCAC or Kait Knight at Diablo Water District if you have any questions.</a:t>
            </a:r>
          </a:p>
          <a:p>
            <a:r>
              <a:rPr lang="en-US" dirty="0">
                <a:latin typeface="Arial"/>
                <a:cs typeface="Arial"/>
              </a:rPr>
              <a:t>Eligible Community Water System partners should submit a Letter of Intent to consolidate as soon as possible and no later than August 31, 2024.</a:t>
            </a:r>
            <a:endParaRPr lang="en-US" dirty="0"/>
          </a:p>
          <a:p>
            <a:pPr lvl="1"/>
            <a:r>
              <a:rPr lang="en-US" dirty="0">
                <a:latin typeface="Arial"/>
                <a:cs typeface="Arial"/>
              </a:rPr>
              <a:t>Letters of Intent are necessary in order to fulfill SWRCB requirements to include systems in a competed feasibility study.</a:t>
            </a:r>
          </a:p>
          <a:p>
            <a:pPr lvl="1"/>
            <a:r>
              <a:rPr lang="en-US" dirty="0">
                <a:latin typeface="Arial"/>
                <a:cs typeface="Arial"/>
              </a:rPr>
              <a:t>A Letter of Intent is not a binding agreement or a promise; it simply indicates interest in the process.</a:t>
            </a:r>
          </a:p>
          <a:p>
            <a:pPr lvl="1"/>
            <a:r>
              <a:rPr lang="en-US" dirty="0">
                <a:latin typeface="Arial"/>
                <a:cs typeface="Arial"/>
              </a:rPr>
              <a:t>For assistance drafting a Letter of Intent, please contact Patrick Henderson or Toby Roy at RCAC.</a:t>
            </a:r>
          </a:p>
          <a:p>
            <a:r>
              <a:rPr lang="en-US" dirty="0">
                <a:latin typeface="Arial"/>
                <a:cs typeface="Arial"/>
              </a:rPr>
              <a:t>When work plan is approved by the State Water Board, RCAC will hold monthly project status update meetings to keep the community informed of progress and developments.</a:t>
            </a:r>
          </a:p>
        </p:txBody>
      </p:sp>
    </p:spTree>
    <p:extLst>
      <p:ext uri="{BB962C8B-B14F-4D97-AF65-F5344CB8AC3E}">
        <p14:creationId xmlns:p14="http://schemas.microsoft.com/office/powerpoint/2010/main" val="2794401345"/>
      </p:ext>
    </p:extLst>
  </p:cSld>
  <p:clrMapOvr>
    <a:masterClrMapping/>
  </p:clrMapOvr>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9123"/>
            <a:ext cx="8229600" cy="818677"/>
          </a:xfrm>
        </p:spPr>
        <p:txBody>
          <a:bodyPr anchor="ctr">
            <a:normAutofit/>
          </a:bodyPr>
          <a:lstStyle/>
          <a:p>
            <a:r>
              <a:rPr lang="en-US" dirty="0">
                <a:latin typeface="Arial Narrow"/>
                <a:cs typeface="Arial"/>
              </a:rPr>
              <a:t>Tentative Schedule</a:t>
            </a:r>
            <a:endParaRPr lang="en-US" dirty="0"/>
          </a:p>
        </p:txBody>
      </p:sp>
      <p:sp>
        <p:nvSpPr>
          <p:cNvPr id="13" name="Content Placeholder 2">
            <a:extLst>
              <a:ext uri="{FF2B5EF4-FFF2-40B4-BE49-F238E27FC236}">
                <a16:creationId xmlns:a16="http://schemas.microsoft.com/office/drawing/2014/main" id="{C0A45AAB-FFEA-32A0-8EC5-48CF0B2E5C69}"/>
              </a:ext>
            </a:extLst>
          </p:cNvPr>
          <p:cNvSpPr>
            <a:spLocks noGrp="1"/>
          </p:cNvSpPr>
          <p:nvPr>
            <p:ph idx="1"/>
          </p:nvPr>
        </p:nvSpPr>
        <p:spPr>
          <a:xfrm>
            <a:off x="457200" y="1853739"/>
            <a:ext cx="8229600" cy="4297363"/>
          </a:xfrm>
        </p:spPr>
        <p:txBody>
          <a:bodyPr vert="horz" lIns="91440" tIns="45720" rIns="91440" bIns="45720" rtlCol="0" anchor="t">
            <a:normAutofit lnSpcReduction="10000"/>
          </a:bodyPr>
          <a:lstStyle/>
          <a:p>
            <a:r>
              <a:rPr lang="en-US" dirty="0">
                <a:latin typeface="Arial"/>
                <a:cs typeface="Arial"/>
              </a:rPr>
              <a:t>Work plan and scope of work/schedule developed by RCAC and CDM Smith submitted to and approved by State Water Board by 8/21/2024.</a:t>
            </a:r>
          </a:p>
          <a:p>
            <a:r>
              <a:rPr lang="en-US" dirty="0">
                <a:latin typeface="Arial"/>
                <a:cs typeface="Arial"/>
              </a:rPr>
              <a:t>Letters of Intent to Consolidate submitted by community water system partners to RCAC by 8/31/2024.</a:t>
            </a:r>
          </a:p>
          <a:p>
            <a:r>
              <a:rPr lang="en-US" dirty="0">
                <a:latin typeface="Arial"/>
                <a:cs typeface="Arial"/>
              </a:rPr>
              <a:t>Regular project meetings to begin upon work plan approval.</a:t>
            </a:r>
          </a:p>
          <a:p>
            <a:endParaRPr lang="en-US" dirty="0">
              <a:latin typeface="Arial"/>
              <a:cs typeface="Arial"/>
            </a:endParaRPr>
          </a:p>
        </p:txBody>
      </p:sp>
    </p:spTree>
    <p:extLst>
      <p:ext uri="{BB962C8B-B14F-4D97-AF65-F5344CB8AC3E}">
        <p14:creationId xmlns:p14="http://schemas.microsoft.com/office/powerpoint/2010/main" val="3541110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9123"/>
            <a:ext cx="8229600" cy="818677"/>
          </a:xfrm>
        </p:spPr>
        <p:txBody>
          <a:bodyPr anchor="ctr">
            <a:normAutofit/>
          </a:bodyPr>
          <a:lstStyle/>
          <a:p>
            <a:r>
              <a:rPr lang="en-US" dirty="0">
                <a:latin typeface="Arial Narrow"/>
                <a:cs typeface="Arial"/>
              </a:rPr>
              <a:t>Contact Information</a:t>
            </a:r>
            <a:endParaRPr lang="en-US" dirty="0"/>
          </a:p>
        </p:txBody>
      </p:sp>
      <p:sp>
        <p:nvSpPr>
          <p:cNvPr id="13" name="Content Placeholder 2">
            <a:extLst>
              <a:ext uri="{FF2B5EF4-FFF2-40B4-BE49-F238E27FC236}">
                <a16:creationId xmlns:a16="http://schemas.microsoft.com/office/drawing/2014/main" id="{C0A45AAB-FFEA-32A0-8EC5-48CF0B2E5C69}"/>
              </a:ext>
            </a:extLst>
          </p:cNvPr>
          <p:cNvSpPr>
            <a:spLocks noGrp="1"/>
          </p:cNvSpPr>
          <p:nvPr>
            <p:ph idx="1"/>
          </p:nvPr>
        </p:nvSpPr>
        <p:spPr>
          <a:xfrm>
            <a:off x="457200" y="1853739"/>
            <a:ext cx="8229600" cy="4297363"/>
          </a:xfrm>
        </p:spPr>
        <p:txBody>
          <a:bodyPr vert="horz" lIns="91440" tIns="45720" rIns="91440" bIns="45720" rtlCol="0" anchor="t">
            <a:normAutofit fontScale="92500" lnSpcReduction="10000"/>
          </a:bodyPr>
          <a:lstStyle/>
          <a:p>
            <a:r>
              <a:rPr lang="en-US" dirty="0">
                <a:latin typeface="Arial"/>
                <a:cs typeface="Arial"/>
              </a:rPr>
              <a:t>Patrick Henderson - RCAC</a:t>
            </a:r>
            <a:endParaRPr lang="en-US" dirty="0"/>
          </a:p>
          <a:p>
            <a:pPr lvl="1"/>
            <a:r>
              <a:rPr lang="en-US" dirty="0">
                <a:latin typeface="Arial"/>
                <a:cs typeface="Arial"/>
                <a:hlinkClick r:id="rId2"/>
              </a:rPr>
              <a:t>patrick.henderson@rcac.org</a:t>
            </a:r>
            <a:endParaRPr lang="en-US" dirty="0"/>
          </a:p>
          <a:p>
            <a:pPr lvl="1"/>
            <a:r>
              <a:rPr lang="en-US">
                <a:latin typeface="Arial"/>
                <a:cs typeface="Arial"/>
              </a:rPr>
              <a:t>(530) 750-6510</a:t>
            </a:r>
          </a:p>
          <a:p>
            <a:r>
              <a:rPr lang="en-US" dirty="0">
                <a:latin typeface="Arial"/>
                <a:cs typeface="Arial"/>
              </a:rPr>
              <a:t>Toby Roy - RCAC</a:t>
            </a:r>
            <a:endParaRPr lang="en-US" dirty="0"/>
          </a:p>
          <a:p>
            <a:pPr lvl="1"/>
            <a:r>
              <a:rPr lang="en-US" dirty="0">
                <a:latin typeface="Arial"/>
                <a:cs typeface="Arial"/>
                <a:hlinkClick r:id="rId3"/>
              </a:rPr>
              <a:t>toby.roy@rcac.org</a:t>
            </a:r>
          </a:p>
          <a:p>
            <a:pPr lvl="1"/>
            <a:r>
              <a:rPr lang="en-US" dirty="0">
                <a:latin typeface="Arial"/>
                <a:cs typeface="Arial"/>
              </a:rPr>
              <a:t>(760) 585-8754</a:t>
            </a:r>
          </a:p>
          <a:p>
            <a:r>
              <a:rPr lang="en-US" dirty="0">
                <a:latin typeface="Arial"/>
                <a:cs typeface="Arial"/>
              </a:rPr>
              <a:t>Kait Knight - Diablo Water District</a:t>
            </a:r>
          </a:p>
          <a:p>
            <a:pPr lvl="1"/>
            <a:r>
              <a:rPr lang="en-US" dirty="0">
                <a:latin typeface="Arial"/>
                <a:cs typeface="Arial"/>
                <a:hlinkClick r:id="rId4"/>
              </a:rPr>
              <a:t>kknight@diablowater.org</a:t>
            </a:r>
            <a:endParaRPr lang="en-US" dirty="0">
              <a:latin typeface="Arial"/>
              <a:cs typeface="Arial"/>
            </a:endParaRPr>
          </a:p>
          <a:p>
            <a:pPr lvl="1"/>
            <a:r>
              <a:rPr lang="en-US" dirty="0">
                <a:latin typeface="Arial"/>
                <a:cs typeface="Arial"/>
              </a:rPr>
              <a:t>(925) 625-6587</a:t>
            </a:r>
          </a:p>
          <a:p>
            <a:pPr lvl="1"/>
            <a:endParaRPr lang="en-US" dirty="0">
              <a:latin typeface="Arial"/>
              <a:cs typeface="Arial"/>
            </a:endParaRPr>
          </a:p>
        </p:txBody>
      </p:sp>
    </p:spTree>
    <p:extLst>
      <p:ext uri="{BB962C8B-B14F-4D97-AF65-F5344CB8AC3E}">
        <p14:creationId xmlns:p14="http://schemas.microsoft.com/office/powerpoint/2010/main" val="1854599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Narrow"/>
                <a:cs typeface="Arial"/>
              </a:rPr>
              <a:t>Meeting Guidelines</a:t>
            </a:r>
            <a:endParaRPr lang="en-US" dirty="0"/>
          </a:p>
        </p:txBody>
      </p:sp>
      <p:sp>
        <p:nvSpPr>
          <p:cNvPr id="4" name="Content Placeholder 3"/>
          <p:cNvSpPr>
            <a:spLocks noGrp="1"/>
          </p:cNvSpPr>
          <p:nvPr>
            <p:ph idx="1"/>
          </p:nvPr>
        </p:nvSpPr>
        <p:spPr/>
        <p:txBody>
          <a:bodyPr vert="horz" lIns="91440" tIns="45720" rIns="91440" bIns="45720" rtlCol="0" anchor="t">
            <a:normAutofit/>
          </a:bodyPr>
          <a:lstStyle/>
          <a:p>
            <a:pPr lvl="0"/>
            <a:r>
              <a:rPr lang="en-US" dirty="0">
                <a:latin typeface="Arial"/>
                <a:cs typeface="Arial"/>
              </a:rPr>
              <a:t>Please remain muted. </a:t>
            </a:r>
          </a:p>
          <a:p>
            <a:pPr lvl="0"/>
            <a:endParaRPr lang="en-US" dirty="0"/>
          </a:p>
          <a:p>
            <a:r>
              <a:rPr lang="en-US" dirty="0"/>
              <a:t>Please raise your hand to speak and wait to be called on by the moderator.</a:t>
            </a:r>
          </a:p>
          <a:p>
            <a:endParaRPr lang="en-US" dirty="0"/>
          </a:p>
        </p:txBody>
      </p:sp>
      <p:pic>
        <p:nvPicPr>
          <p:cNvPr id="5" name="Picture 4">
            <a:extLst>
              <a:ext uri="{FF2B5EF4-FFF2-40B4-BE49-F238E27FC236}">
                <a16:creationId xmlns:a16="http://schemas.microsoft.com/office/drawing/2014/main" id="{5C521597-3C79-210C-3FF1-6B7AA512111C}"/>
              </a:ext>
            </a:extLst>
          </p:cNvPr>
          <p:cNvPicPr>
            <a:picLocks noChangeAspect="1"/>
          </p:cNvPicPr>
          <p:nvPr/>
        </p:nvPicPr>
        <p:blipFill>
          <a:blip r:embed="rId2"/>
          <a:stretch>
            <a:fillRect/>
          </a:stretch>
        </p:blipFill>
        <p:spPr>
          <a:xfrm>
            <a:off x="320750" y="3024603"/>
            <a:ext cx="552450" cy="666750"/>
          </a:xfrm>
          <a:prstGeom prst="rect">
            <a:avLst/>
          </a:prstGeom>
        </p:spPr>
      </p:pic>
      <p:pic>
        <p:nvPicPr>
          <p:cNvPr id="7" name="Picture 6">
            <a:extLst>
              <a:ext uri="{FF2B5EF4-FFF2-40B4-BE49-F238E27FC236}">
                <a16:creationId xmlns:a16="http://schemas.microsoft.com/office/drawing/2014/main" id="{3FA33F53-BF1B-9F7B-14CC-4A4B5B261879}"/>
              </a:ext>
            </a:extLst>
          </p:cNvPr>
          <p:cNvPicPr>
            <a:picLocks noChangeAspect="1"/>
          </p:cNvPicPr>
          <p:nvPr/>
        </p:nvPicPr>
        <p:blipFill>
          <a:blip r:embed="rId3"/>
          <a:stretch>
            <a:fillRect/>
          </a:stretch>
        </p:blipFill>
        <p:spPr>
          <a:xfrm>
            <a:off x="369671" y="1885872"/>
            <a:ext cx="485775" cy="628650"/>
          </a:xfrm>
          <a:prstGeom prst="rect">
            <a:avLst/>
          </a:prstGeom>
        </p:spPr>
      </p:pic>
    </p:spTree>
    <p:extLst>
      <p:ext uri="{BB962C8B-B14F-4D97-AF65-F5344CB8AC3E}">
        <p14:creationId xmlns:p14="http://schemas.microsoft.com/office/powerpoint/2010/main" val="2616166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Narrow"/>
                <a:cs typeface="Arial"/>
              </a:rPr>
              <a:t>Sign In and Stay In Touch</a:t>
            </a:r>
            <a:endParaRPr lang="en-US" dirty="0"/>
          </a:p>
        </p:txBody>
      </p:sp>
      <p:sp>
        <p:nvSpPr>
          <p:cNvPr id="4" name="Content Placeholder 3"/>
          <p:cNvSpPr>
            <a:spLocks noGrp="1"/>
          </p:cNvSpPr>
          <p:nvPr>
            <p:ph idx="1"/>
          </p:nvPr>
        </p:nvSpPr>
        <p:spPr/>
        <p:txBody>
          <a:bodyPr vert="horz" lIns="91440" tIns="45720" rIns="91440" bIns="45720" rtlCol="0" anchor="t">
            <a:normAutofit/>
          </a:bodyPr>
          <a:lstStyle/>
          <a:p>
            <a:pPr lvl="0"/>
            <a:r>
              <a:rPr lang="en-US" dirty="0">
                <a:latin typeface="Arial"/>
                <a:cs typeface="Arial"/>
              </a:rPr>
              <a:t>Please make sure we have the best contact information for you.</a:t>
            </a:r>
          </a:p>
          <a:p>
            <a:pPr lvl="0"/>
            <a:r>
              <a:rPr lang="en-US" dirty="0">
                <a:latin typeface="Arial"/>
                <a:cs typeface="Arial"/>
              </a:rPr>
              <a:t>See the link in the chat or use the QR code below.</a:t>
            </a:r>
            <a:endParaRPr lang="en-US" dirty="0"/>
          </a:p>
          <a:p>
            <a:endParaRPr lang="en-US" dirty="0"/>
          </a:p>
        </p:txBody>
      </p:sp>
      <p:pic>
        <p:nvPicPr>
          <p:cNvPr id="5" name="Picture 4">
            <a:extLst>
              <a:ext uri="{FF2B5EF4-FFF2-40B4-BE49-F238E27FC236}">
                <a16:creationId xmlns:a16="http://schemas.microsoft.com/office/drawing/2014/main" id="{019F4357-DA04-7428-6DEC-18119C9ADAC5}"/>
              </a:ext>
            </a:extLst>
          </p:cNvPr>
          <p:cNvPicPr>
            <a:picLocks noChangeAspect="1"/>
          </p:cNvPicPr>
          <p:nvPr/>
        </p:nvPicPr>
        <p:blipFill>
          <a:blip r:embed="rId3"/>
          <a:stretch>
            <a:fillRect/>
          </a:stretch>
        </p:blipFill>
        <p:spPr>
          <a:xfrm>
            <a:off x="3324051" y="3893876"/>
            <a:ext cx="2495898" cy="2505425"/>
          </a:xfrm>
          <a:prstGeom prst="rect">
            <a:avLst/>
          </a:prstGeom>
        </p:spPr>
      </p:pic>
    </p:spTree>
    <p:extLst>
      <p:ext uri="{BB962C8B-B14F-4D97-AF65-F5344CB8AC3E}">
        <p14:creationId xmlns:p14="http://schemas.microsoft.com/office/powerpoint/2010/main" val="1771772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latin typeface="Arial Narrow"/>
                <a:cs typeface="Arial"/>
              </a:rPr>
              <a:t>RCAC Staff</a:t>
            </a:r>
            <a:endParaRPr lang="en-US"/>
          </a:p>
        </p:txBody>
      </p:sp>
      <p:sp>
        <p:nvSpPr>
          <p:cNvPr id="8" name="Subtitle 7"/>
          <p:cNvSpPr>
            <a:spLocks noGrp="1"/>
          </p:cNvSpPr>
          <p:nvPr>
            <p:ph idx="1"/>
          </p:nvPr>
        </p:nvSpPr>
        <p:spPr/>
        <p:txBody>
          <a:bodyPr vert="horz" lIns="91440" tIns="45720" rIns="91440" bIns="45720" rtlCol="0" anchor="t">
            <a:normAutofit/>
          </a:bodyPr>
          <a:lstStyle/>
          <a:p>
            <a:r>
              <a:rPr lang="en-US" dirty="0">
                <a:latin typeface="Arial"/>
                <a:cs typeface="Arial"/>
              </a:rPr>
              <a:t>Patrick Henderson, Assistant Field Manager, Lead Technical Assistance Provider, Today’s Moderator</a:t>
            </a:r>
            <a:endParaRPr lang="en-US" dirty="0"/>
          </a:p>
          <a:p>
            <a:r>
              <a:rPr lang="en-US" dirty="0">
                <a:latin typeface="Arial"/>
                <a:cs typeface="Arial"/>
              </a:rPr>
              <a:t>Toby Roy, Small Utility Engineering Consultant, Supporting Technical Assistance Provider</a:t>
            </a:r>
          </a:p>
          <a:p>
            <a:r>
              <a:rPr lang="en-US" dirty="0">
                <a:latin typeface="Arial"/>
                <a:cs typeface="Arial"/>
              </a:rPr>
              <a:t>Jerry Tinoco, Regional Field Manager, SAFER Lead Implementer</a:t>
            </a:r>
            <a:endParaRPr lang="en-US" dirty="0"/>
          </a:p>
        </p:txBody>
      </p:sp>
    </p:spTree>
    <p:extLst>
      <p:ext uri="{BB962C8B-B14F-4D97-AF65-F5344CB8AC3E}">
        <p14:creationId xmlns:p14="http://schemas.microsoft.com/office/powerpoint/2010/main" val="3978644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Arial Narrow"/>
                <a:cs typeface="Arial"/>
              </a:rPr>
              <a:t>Partners and Participants</a:t>
            </a:r>
            <a:endParaRPr lang="en-US"/>
          </a:p>
        </p:txBody>
      </p:sp>
      <p:sp>
        <p:nvSpPr>
          <p:cNvPr id="4" name="Content Placeholder 3"/>
          <p:cNvSpPr>
            <a:spLocks noGrp="1"/>
          </p:cNvSpPr>
          <p:nvPr>
            <p:ph idx="1"/>
          </p:nvPr>
        </p:nvSpPr>
        <p:spPr/>
        <p:txBody>
          <a:bodyPr vert="horz" lIns="91440" tIns="45720" rIns="91440" bIns="45720" rtlCol="0" anchor="t">
            <a:normAutofit/>
          </a:bodyPr>
          <a:lstStyle/>
          <a:p>
            <a:pPr lvl="0"/>
            <a:r>
              <a:rPr lang="en-US">
                <a:latin typeface="Arial"/>
                <a:cs typeface="Arial"/>
              </a:rPr>
              <a:t>RCAC</a:t>
            </a:r>
            <a:endParaRPr lang="en-US"/>
          </a:p>
          <a:p>
            <a:r>
              <a:rPr lang="en-US">
                <a:latin typeface="Arial"/>
                <a:cs typeface="Arial"/>
              </a:rPr>
              <a:t>SWRCB</a:t>
            </a:r>
            <a:endParaRPr lang="en-US"/>
          </a:p>
          <a:p>
            <a:r>
              <a:rPr lang="en-US">
                <a:latin typeface="Arial"/>
                <a:cs typeface="Arial"/>
              </a:rPr>
              <a:t>Diablo Water District</a:t>
            </a:r>
            <a:endParaRPr lang="en-US"/>
          </a:p>
          <a:p>
            <a:r>
              <a:rPr lang="en-US">
                <a:latin typeface="Arial"/>
                <a:cs typeface="Arial"/>
              </a:rPr>
              <a:t>CDM Smith</a:t>
            </a:r>
            <a:endParaRPr lang="en-US"/>
          </a:p>
          <a:p>
            <a:r>
              <a:rPr lang="en-US">
                <a:latin typeface="Arial"/>
                <a:cs typeface="Arial"/>
              </a:rPr>
              <a:t>Community Water Systems</a:t>
            </a:r>
            <a:endParaRPr lang="en-US"/>
          </a:p>
          <a:p>
            <a:endParaRPr lang="en-US"/>
          </a:p>
          <a:p>
            <a:endParaRPr lang="en-US"/>
          </a:p>
        </p:txBody>
      </p:sp>
    </p:spTree>
    <p:extLst>
      <p:ext uri="{BB962C8B-B14F-4D97-AF65-F5344CB8AC3E}">
        <p14:creationId xmlns:p14="http://schemas.microsoft.com/office/powerpoint/2010/main" val="481562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Arial Narrow"/>
                <a:cs typeface="Arial"/>
              </a:rPr>
              <a:t>Topics</a:t>
            </a:r>
            <a:endParaRPr lang="en-US"/>
          </a:p>
        </p:txBody>
      </p:sp>
      <p:sp>
        <p:nvSpPr>
          <p:cNvPr id="3" name="Content Placeholder 2"/>
          <p:cNvSpPr>
            <a:spLocks noGrp="1"/>
          </p:cNvSpPr>
          <p:nvPr>
            <p:ph idx="1"/>
          </p:nvPr>
        </p:nvSpPr>
        <p:spPr>
          <a:xfrm>
            <a:off x="457200" y="1853739"/>
            <a:ext cx="8229600" cy="3632661"/>
          </a:xfrm>
        </p:spPr>
        <p:txBody>
          <a:bodyPr vert="horz" lIns="91440" tIns="45720" rIns="91440" bIns="45720" rtlCol="0" anchor="t">
            <a:noAutofit/>
          </a:bodyPr>
          <a:lstStyle/>
          <a:p>
            <a:r>
              <a:rPr lang="en-US" sz="2800" dirty="0">
                <a:latin typeface="Arial"/>
                <a:cs typeface="Arial"/>
              </a:rPr>
              <a:t>Feasibility Study for Water System Consolidation on Bethel Island</a:t>
            </a:r>
          </a:p>
          <a:p>
            <a:r>
              <a:rPr lang="en-US" sz="2800" dirty="0">
                <a:latin typeface="Arial"/>
                <a:cs typeface="Arial"/>
              </a:rPr>
              <a:t>Eligible Feasibility Study Systems</a:t>
            </a:r>
          </a:p>
          <a:p>
            <a:r>
              <a:rPr lang="en-US" sz="2800" dirty="0">
                <a:latin typeface="Arial"/>
                <a:cs typeface="Arial"/>
              </a:rPr>
              <a:t>Work Plan Development</a:t>
            </a:r>
          </a:p>
          <a:p>
            <a:r>
              <a:rPr lang="en-US" sz="2800" dirty="0">
                <a:latin typeface="Arial"/>
                <a:cs typeface="Arial"/>
              </a:rPr>
              <a:t>Next Steps</a:t>
            </a:r>
            <a:endParaRPr lang="en-US" sz="2800" dirty="0"/>
          </a:p>
        </p:txBody>
      </p:sp>
    </p:spTree>
    <p:extLst>
      <p:ext uri="{BB962C8B-B14F-4D97-AF65-F5344CB8AC3E}">
        <p14:creationId xmlns:p14="http://schemas.microsoft.com/office/powerpoint/2010/main" val="2441902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Narrow"/>
                <a:cs typeface="Arial"/>
              </a:rPr>
              <a:t>Feasibility Study</a:t>
            </a:r>
            <a:endParaRPr lang="en-US" dirty="0"/>
          </a:p>
        </p:txBody>
      </p:sp>
      <p:sp>
        <p:nvSpPr>
          <p:cNvPr id="3" name="Content Placeholder 2"/>
          <p:cNvSpPr>
            <a:spLocks noGrp="1"/>
          </p:cNvSpPr>
          <p:nvPr>
            <p:ph idx="1"/>
          </p:nvPr>
        </p:nvSpPr>
        <p:spPr>
          <a:xfrm>
            <a:off x="457200" y="1853739"/>
            <a:ext cx="8229600" cy="3632661"/>
          </a:xfrm>
        </p:spPr>
        <p:txBody>
          <a:bodyPr vert="horz" lIns="91440" tIns="45720" rIns="91440" bIns="45720" rtlCol="0" anchor="t">
            <a:noAutofit/>
          </a:bodyPr>
          <a:lstStyle/>
          <a:p>
            <a:pPr algn="l" rtl="0" fontAlgn="base">
              <a:buFont typeface="Arial" panose="020B0604020202020204" pitchFamily="34" charset="0"/>
              <a:buChar char="•"/>
            </a:pPr>
            <a:r>
              <a:rPr lang="en-US" sz="2800" b="0" i="0" u="none" strike="noStrike" dirty="0">
                <a:solidFill>
                  <a:srgbClr val="000000"/>
                </a:solidFill>
                <a:effectLst/>
                <a:latin typeface="Arial" panose="020B0604020202020204" pitchFamily="34" charset="0"/>
              </a:rPr>
              <a:t>Purpose of the study is to explore feasible consolidation alternatives and estimate the cost of consolidating water systems on Bethel Island.</a:t>
            </a:r>
            <a:r>
              <a:rPr lang="en-US" sz="2800" b="0" i="0" dirty="0">
                <a:solidFill>
                  <a:srgbClr val="000000"/>
                </a:solidFill>
                <a:effectLst/>
                <a:latin typeface="Arial" panose="020B0604020202020204" pitchFamily="34" charset="0"/>
              </a:rPr>
              <a:t>​</a:t>
            </a:r>
          </a:p>
          <a:p>
            <a:pPr algn="l" rtl="0" fontAlgn="base">
              <a:buFont typeface="Arial" panose="020B0604020202020204" pitchFamily="34" charset="0"/>
              <a:buChar char="•"/>
            </a:pPr>
            <a:r>
              <a:rPr lang="en-US" sz="2800" b="0" i="0" u="none" strike="noStrike" dirty="0">
                <a:solidFill>
                  <a:srgbClr val="000000"/>
                </a:solidFill>
                <a:effectLst/>
                <a:latin typeface="Arial" panose="020B0604020202020204" pitchFamily="34" charset="0"/>
              </a:rPr>
              <a:t>Feasibility study develops the foundation for future engineering and planning work to apply for construction funding through the SWRCB.</a:t>
            </a:r>
            <a:r>
              <a:rPr lang="en-US" sz="2800" b="0" i="0" dirty="0">
                <a:solidFill>
                  <a:srgbClr val="000000"/>
                </a:solidFill>
                <a:effectLst/>
                <a:latin typeface="Arial" panose="020B0604020202020204" pitchFamily="34" charset="0"/>
              </a:rPr>
              <a:t>​</a:t>
            </a:r>
          </a:p>
          <a:p>
            <a:pPr algn="l" rtl="0" fontAlgn="base">
              <a:buFont typeface="Arial" panose="020B0604020202020204" pitchFamily="34" charset="0"/>
              <a:buChar char="•"/>
            </a:pPr>
            <a:r>
              <a:rPr lang="en-US" sz="2800" b="0" i="0" u="none" strike="noStrike" dirty="0">
                <a:solidFill>
                  <a:srgbClr val="000000"/>
                </a:solidFill>
                <a:effectLst/>
                <a:latin typeface="Arial" panose="020B0604020202020204" pitchFamily="34" charset="0"/>
              </a:rPr>
              <a:t>Feasibility study will explore physical and/or managerial consolidation alternatives.</a:t>
            </a:r>
            <a:r>
              <a:rPr lang="en-US" sz="2800" b="0" i="0" dirty="0">
                <a:solidFill>
                  <a:srgbClr val="000000"/>
                </a:solidFill>
                <a:effectLst/>
                <a:latin typeface="Arial" panose="020B0604020202020204" pitchFamily="34" charset="0"/>
              </a:rPr>
              <a:t>​</a:t>
            </a:r>
          </a:p>
        </p:txBody>
      </p:sp>
    </p:spTree>
    <p:extLst>
      <p:ext uri="{BB962C8B-B14F-4D97-AF65-F5344CB8AC3E}">
        <p14:creationId xmlns:p14="http://schemas.microsoft.com/office/powerpoint/2010/main" val="2099580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Narrow"/>
                <a:cs typeface="Arial"/>
              </a:rPr>
              <a:t>Feasibility Study Systems</a:t>
            </a:r>
            <a:endParaRPr lang="en-US" dirty="0"/>
          </a:p>
        </p:txBody>
      </p:sp>
      <p:graphicFrame>
        <p:nvGraphicFramePr>
          <p:cNvPr id="4" name="Table 3">
            <a:extLst>
              <a:ext uri="{FF2B5EF4-FFF2-40B4-BE49-F238E27FC236}">
                <a16:creationId xmlns:a16="http://schemas.microsoft.com/office/drawing/2014/main" id="{1490389B-D84D-F9CF-418E-C2908548D599}"/>
              </a:ext>
            </a:extLst>
          </p:cNvPr>
          <p:cNvGraphicFramePr>
            <a:graphicFrameLocks noGrp="1"/>
          </p:cNvGraphicFramePr>
          <p:nvPr>
            <p:extLst>
              <p:ext uri="{D42A27DB-BD31-4B8C-83A1-F6EECF244321}">
                <p14:modId xmlns:p14="http://schemas.microsoft.com/office/powerpoint/2010/main" val="3498290440"/>
              </p:ext>
            </p:extLst>
          </p:nvPr>
        </p:nvGraphicFramePr>
        <p:xfrm>
          <a:off x="539496" y="1423416"/>
          <a:ext cx="8147304" cy="4039094"/>
        </p:xfrm>
        <a:graphic>
          <a:graphicData uri="http://schemas.openxmlformats.org/drawingml/2006/table">
            <a:tbl>
              <a:tblPr firstRow="1" bandRow="1">
                <a:tableStyleId>{5C22544A-7EE6-4342-B048-85BDC9FD1C3A}</a:tableStyleId>
              </a:tblPr>
              <a:tblGrid>
                <a:gridCol w="3008376">
                  <a:extLst>
                    <a:ext uri="{9D8B030D-6E8A-4147-A177-3AD203B41FA5}">
                      <a16:colId xmlns:a16="http://schemas.microsoft.com/office/drawing/2014/main" val="1478673931"/>
                    </a:ext>
                  </a:extLst>
                </a:gridCol>
                <a:gridCol w="1591056">
                  <a:extLst>
                    <a:ext uri="{9D8B030D-6E8A-4147-A177-3AD203B41FA5}">
                      <a16:colId xmlns:a16="http://schemas.microsoft.com/office/drawing/2014/main" val="4188950415"/>
                    </a:ext>
                  </a:extLst>
                </a:gridCol>
                <a:gridCol w="3547872">
                  <a:extLst>
                    <a:ext uri="{9D8B030D-6E8A-4147-A177-3AD203B41FA5}">
                      <a16:colId xmlns:a16="http://schemas.microsoft.com/office/drawing/2014/main" val="3687855314"/>
                    </a:ext>
                  </a:extLst>
                </a:gridCol>
              </a:tblGrid>
              <a:tr h="176784">
                <a:tc>
                  <a:txBody>
                    <a:bodyPr/>
                    <a:lstStyle/>
                    <a:p>
                      <a:r>
                        <a:rPr lang="en-US" dirty="0"/>
                        <a:t>System</a:t>
                      </a:r>
                    </a:p>
                  </a:txBody>
                  <a:tcPr/>
                </a:tc>
                <a:tc>
                  <a:txBody>
                    <a:bodyPr/>
                    <a:lstStyle/>
                    <a:p>
                      <a:r>
                        <a:rPr lang="en-US" dirty="0"/>
                        <a:t>Water Sys. ID</a:t>
                      </a:r>
                    </a:p>
                  </a:txBody>
                  <a:tcPr/>
                </a:tc>
                <a:tc>
                  <a:txBody>
                    <a:bodyPr/>
                    <a:lstStyle/>
                    <a:p>
                      <a:r>
                        <a:rPr lang="en-US" dirty="0"/>
                        <a:t>Point of Contact</a:t>
                      </a:r>
                    </a:p>
                  </a:txBody>
                  <a:tcPr/>
                </a:tc>
                <a:extLst>
                  <a:ext uri="{0D108BD9-81ED-4DB2-BD59-A6C34878D82A}">
                    <a16:rowId xmlns:a16="http://schemas.microsoft.com/office/drawing/2014/main" val="2016132294"/>
                  </a:ext>
                </a:extLst>
              </a:tr>
              <a:tr h="0">
                <a:tc>
                  <a:txBody>
                    <a:bodyPr/>
                    <a:lstStyle/>
                    <a:p>
                      <a:r>
                        <a:rPr lang="en-US" sz="1200" dirty="0"/>
                        <a:t>Willow Mobile Home Park</a:t>
                      </a:r>
                    </a:p>
                  </a:txBody>
                  <a:tcPr/>
                </a:tc>
                <a:tc>
                  <a:txBody>
                    <a:bodyPr/>
                    <a:lstStyle/>
                    <a:p>
                      <a:r>
                        <a:rPr lang="en-US" sz="1200" dirty="0"/>
                        <a:t>CA0707613</a:t>
                      </a:r>
                    </a:p>
                  </a:txBody>
                  <a:tcPr/>
                </a:tc>
                <a:tc>
                  <a:txBody>
                    <a:bodyPr/>
                    <a:lstStyle/>
                    <a:p>
                      <a:r>
                        <a:rPr lang="en-US" sz="1200" dirty="0"/>
                        <a:t>Jessi Duffy, Administrative Contact</a:t>
                      </a:r>
                    </a:p>
                  </a:txBody>
                  <a:tcPr/>
                </a:tc>
                <a:extLst>
                  <a:ext uri="{0D108BD9-81ED-4DB2-BD59-A6C34878D82A}">
                    <a16:rowId xmlns:a16="http://schemas.microsoft.com/office/drawing/2014/main" val="3772737539"/>
                  </a:ext>
                </a:extLst>
              </a:tr>
              <a:tr h="0">
                <a:tc>
                  <a:txBody>
                    <a:bodyPr/>
                    <a:lstStyle/>
                    <a:p>
                      <a:r>
                        <a:rPr lang="en-US" sz="1200" dirty="0"/>
                        <a:t>Riverview Water Association</a:t>
                      </a:r>
                    </a:p>
                  </a:txBody>
                  <a:tcPr/>
                </a:tc>
                <a:tc>
                  <a:txBody>
                    <a:bodyPr/>
                    <a:lstStyle/>
                    <a:p>
                      <a:r>
                        <a:rPr lang="en-US" sz="1200" dirty="0"/>
                        <a:t>CA0707577</a:t>
                      </a:r>
                    </a:p>
                  </a:txBody>
                  <a:tcPr/>
                </a:tc>
                <a:tc>
                  <a:txBody>
                    <a:bodyPr/>
                    <a:lstStyle/>
                    <a:p>
                      <a:r>
                        <a:rPr lang="en-US" sz="1200" dirty="0"/>
                        <a:t>Patty Martin, Administrative Contact</a:t>
                      </a:r>
                    </a:p>
                  </a:txBody>
                  <a:tcPr/>
                </a:tc>
                <a:extLst>
                  <a:ext uri="{0D108BD9-81ED-4DB2-BD59-A6C34878D82A}">
                    <a16:rowId xmlns:a16="http://schemas.microsoft.com/office/drawing/2014/main" val="4163708067"/>
                  </a:ext>
                </a:extLst>
              </a:tr>
              <a:tr h="0">
                <a:tc>
                  <a:txBody>
                    <a:bodyPr/>
                    <a:lstStyle/>
                    <a:p>
                      <a:r>
                        <a:rPr lang="en-US" sz="1200" dirty="0" err="1"/>
                        <a:t>Russos</a:t>
                      </a:r>
                      <a:r>
                        <a:rPr lang="en-US" sz="1200" dirty="0"/>
                        <a:t> Mobile Park</a:t>
                      </a:r>
                    </a:p>
                  </a:txBody>
                  <a:tcPr/>
                </a:tc>
                <a:tc>
                  <a:txBody>
                    <a:bodyPr/>
                    <a:lstStyle/>
                    <a:p>
                      <a:r>
                        <a:rPr lang="en-US" sz="1200" dirty="0"/>
                        <a:t>CA0707601</a:t>
                      </a:r>
                    </a:p>
                  </a:txBody>
                  <a:tcPr/>
                </a:tc>
                <a:tc>
                  <a:txBody>
                    <a:bodyPr/>
                    <a:lstStyle/>
                    <a:p>
                      <a:r>
                        <a:rPr lang="en-US" sz="1200" dirty="0"/>
                        <a:t>Charles Russo, Administrative Contact</a:t>
                      </a:r>
                    </a:p>
                  </a:txBody>
                  <a:tcPr/>
                </a:tc>
                <a:extLst>
                  <a:ext uri="{0D108BD9-81ED-4DB2-BD59-A6C34878D82A}">
                    <a16:rowId xmlns:a16="http://schemas.microsoft.com/office/drawing/2014/main" val="589775122"/>
                  </a:ext>
                </a:extLst>
              </a:tr>
              <a:tr h="0">
                <a:tc>
                  <a:txBody>
                    <a:bodyPr/>
                    <a:lstStyle/>
                    <a:p>
                      <a:r>
                        <a:rPr lang="en-US" sz="1200" dirty="0" err="1"/>
                        <a:t>Pleasantimes</a:t>
                      </a:r>
                      <a:r>
                        <a:rPr lang="en-US" sz="1200" dirty="0"/>
                        <a:t> Mutual Water Company</a:t>
                      </a:r>
                    </a:p>
                  </a:txBody>
                  <a:tcPr/>
                </a:tc>
                <a:tc>
                  <a:txBody>
                    <a:bodyPr/>
                    <a:lstStyle/>
                    <a:p>
                      <a:r>
                        <a:rPr lang="en-US" sz="1200" dirty="0"/>
                        <a:t>CA0707576</a:t>
                      </a:r>
                    </a:p>
                  </a:txBody>
                  <a:tcPr/>
                </a:tc>
                <a:tc>
                  <a:txBody>
                    <a:bodyPr/>
                    <a:lstStyle/>
                    <a:p>
                      <a:r>
                        <a:rPr lang="en-US" sz="1200" dirty="0"/>
                        <a:t>John Genrich, Administrative Contact</a:t>
                      </a:r>
                    </a:p>
                  </a:txBody>
                  <a:tcPr/>
                </a:tc>
                <a:extLst>
                  <a:ext uri="{0D108BD9-81ED-4DB2-BD59-A6C34878D82A}">
                    <a16:rowId xmlns:a16="http://schemas.microsoft.com/office/drawing/2014/main" val="254098663"/>
                  </a:ext>
                </a:extLst>
              </a:tr>
              <a:tr h="0">
                <a:tc>
                  <a:txBody>
                    <a:bodyPr/>
                    <a:lstStyle/>
                    <a:p>
                      <a:r>
                        <a:rPr lang="en-US" sz="1200" dirty="0"/>
                        <a:t>Franks Marina/Bethel Island MHC</a:t>
                      </a:r>
                    </a:p>
                  </a:txBody>
                  <a:tcPr/>
                </a:tc>
                <a:tc>
                  <a:txBody>
                    <a:bodyPr/>
                    <a:lstStyle/>
                    <a:p>
                      <a:r>
                        <a:rPr lang="en-US" sz="1200" dirty="0"/>
                        <a:t>CA0707575</a:t>
                      </a:r>
                    </a:p>
                  </a:txBody>
                  <a:tcPr/>
                </a:tc>
                <a:tc>
                  <a:txBody>
                    <a:bodyPr/>
                    <a:lstStyle/>
                    <a:p>
                      <a:r>
                        <a:rPr lang="en-US" sz="1200" dirty="0"/>
                        <a:t>Sherrie Johnston, Operations Manager</a:t>
                      </a:r>
                    </a:p>
                  </a:txBody>
                  <a:tcPr/>
                </a:tc>
                <a:extLst>
                  <a:ext uri="{0D108BD9-81ED-4DB2-BD59-A6C34878D82A}">
                    <a16:rowId xmlns:a16="http://schemas.microsoft.com/office/drawing/2014/main" val="423404671"/>
                  </a:ext>
                </a:extLst>
              </a:tr>
              <a:tr h="0">
                <a:tc>
                  <a:txBody>
                    <a:bodyPr/>
                    <a:lstStyle/>
                    <a:p>
                      <a:r>
                        <a:rPr lang="en-US" sz="1200" dirty="0"/>
                        <a:t>Flamingo Mobile Manor</a:t>
                      </a:r>
                    </a:p>
                  </a:txBody>
                  <a:tcPr/>
                </a:tc>
                <a:tc>
                  <a:txBody>
                    <a:bodyPr/>
                    <a:lstStyle/>
                    <a:p>
                      <a:r>
                        <a:rPr lang="en-US" sz="1200" dirty="0"/>
                        <a:t>CA0707523</a:t>
                      </a:r>
                    </a:p>
                  </a:txBody>
                  <a:tcPr/>
                </a:tc>
                <a:tc>
                  <a:txBody>
                    <a:bodyPr/>
                    <a:lstStyle/>
                    <a:p>
                      <a:r>
                        <a:rPr lang="en-US" sz="1200" dirty="0" err="1"/>
                        <a:t>Brochton</a:t>
                      </a:r>
                      <a:r>
                        <a:rPr lang="en-US" sz="1200" dirty="0"/>
                        <a:t> Kaveny, Administrative Contact</a:t>
                      </a:r>
                    </a:p>
                  </a:txBody>
                  <a:tcPr/>
                </a:tc>
                <a:extLst>
                  <a:ext uri="{0D108BD9-81ED-4DB2-BD59-A6C34878D82A}">
                    <a16:rowId xmlns:a16="http://schemas.microsoft.com/office/drawing/2014/main" val="3900421899"/>
                  </a:ext>
                </a:extLst>
              </a:tr>
              <a:tr h="0">
                <a:tc>
                  <a:txBody>
                    <a:bodyPr/>
                    <a:lstStyle/>
                    <a:p>
                      <a:r>
                        <a:rPr lang="en-US" sz="1200" dirty="0"/>
                        <a:t>Anglers Subdivision 4</a:t>
                      </a:r>
                    </a:p>
                  </a:txBody>
                  <a:tcPr/>
                </a:tc>
                <a:tc>
                  <a:txBody>
                    <a:bodyPr/>
                    <a:lstStyle/>
                    <a:p>
                      <a:r>
                        <a:rPr lang="en-US" sz="1200" dirty="0"/>
                        <a:t>CA0707569</a:t>
                      </a:r>
                    </a:p>
                  </a:txBody>
                  <a:tcPr/>
                </a:tc>
                <a:tc>
                  <a:txBody>
                    <a:bodyPr/>
                    <a:lstStyle/>
                    <a:p>
                      <a:endParaRPr lang="en-US" sz="1200" dirty="0"/>
                    </a:p>
                  </a:txBody>
                  <a:tcPr/>
                </a:tc>
                <a:extLst>
                  <a:ext uri="{0D108BD9-81ED-4DB2-BD59-A6C34878D82A}">
                    <a16:rowId xmlns:a16="http://schemas.microsoft.com/office/drawing/2014/main" val="3133910867"/>
                  </a:ext>
                </a:extLst>
              </a:tr>
              <a:tr h="0">
                <a:tc>
                  <a:txBody>
                    <a:bodyPr/>
                    <a:lstStyle/>
                    <a:p>
                      <a:r>
                        <a:rPr lang="en-US" sz="1200" dirty="0"/>
                        <a:t>Angler S Ranch #3</a:t>
                      </a:r>
                    </a:p>
                  </a:txBody>
                  <a:tcPr/>
                </a:tc>
                <a:tc>
                  <a:txBody>
                    <a:bodyPr/>
                    <a:lstStyle/>
                    <a:p>
                      <a:r>
                        <a:rPr lang="en-US" sz="1200" dirty="0"/>
                        <a:t>CA0707501</a:t>
                      </a:r>
                    </a:p>
                  </a:txBody>
                  <a:tcPr/>
                </a:tc>
                <a:tc>
                  <a:txBody>
                    <a:bodyPr/>
                    <a:lstStyle/>
                    <a:p>
                      <a:r>
                        <a:rPr lang="en-US" sz="1200" dirty="0"/>
                        <a:t>Dennis Eisenbeis, Administrative Contact</a:t>
                      </a:r>
                    </a:p>
                  </a:txBody>
                  <a:tcPr/>
                </a:tc>
                <a:extLst>
                  <a:ext uri="{0D108BD9-81ED-4DB2-BD59-A6C34878D82A}">
                    <a16:rowId xmlns:a16="http://schemas.microsoft.com/office/drawing/2014/main" val="682938707"/>
                  </a:ext>
                </a:extLst>
              </a:tr>
              <a:tr h="0">
                <a:tc>
                  <a:txBody>
                    <a:bodyPr/>
                    <a:lstStyle/>
                    <a:p>
                      <a:r>
                        <a:rPr lang="en-US" sz="1200" dirty="0" err="1"/>
                        <a:t>Sandmound</a:t>
                      </a:r>
                      <a:r>
                        <a:rPr lang="en-US" sz="1200" dirty="0"/>
                        <a:t> Mutual</a:t>
                      </a:r>
                    </a:p>
                  </a:txBody>
                  <a:tcPr/>
                </a:tc>
                <a:tc>
                  <a:txBody>
                    <a:bodyPr/>
                    <a:lstStyle/>
                    <a:p>
                      <a:r>
                        <a:rPr lang="en-US" sz="1200" dirty="0"/>
                        <a:t>CA0707556</a:t>
                      </a:r>
                    </a:p>
                  </a:txBody>
                  <a:tcPr/>
                </a:tc>
                <a:tc>
                  <a:txBody>
                    <a:bodyPr/>
                    <a:lstStyle/>
                    <a:p>
                      <a:r>
                        <a:rPr lang="en-US" sz="1200" dirty="0"/>
                        <a:t>Carla Blair, President</a:t>
                      </a:r>
                    </a:p>
                  </a:txBody>
                  <a:tcPr/>
                </a:tc>
                <a:extLst>
                  <a:ext uri="{0D108BD9-81ED-4DB2-BD59-A6C34878D82A}">
                    <a16:rowId xmlns:a16="http://schemas.microsoft.com/office/drawing/2014/main" val="611357141"/>
                  </a:ext>
                </a:extLst>
              </a:tr>
              <a:tr h="0">
                <a:tc>
                  <a:txBody>
                    <a:bodyPr/>
                    <a:lstStyle/>
                    <a:p>
                      <a:r>
                        <a:rPr lang="en-US" sz="1200" dirty="0"/>
                        <a:t>Farrar Park Property Owners</a:t>
                      </a:r>
                    </a:p>
                  </a:txBody>
                  <a:tcPr/>
                </a:tc>
                <a:tc>
                  <a:txBody>
                    <a:bodyPr/>
                    <a:lstStyle/>
                    <a:p>
                      <a:r>
                        <a:rPr lang="en-US" sz="1200" dirty="0"/>
                        <a:t>CA0706005</a:t>
                      </a:r>
                    </a:p>
                  </a:txBody>
                  <a:tcPr/>
                </a:tc>
                <a:tc>
                  <a:txBody>
                    <a:bodyPr/>
                    <a:lstStyle/>
                    <a:p>
                      <a:r>
                        <a:rPr lang="en-US" sz="1200" dirty="0"/>
                        <a:t>Jim Thomas, President</a:t>
                      </a:r>
                    </a:p>
                  </a:txBody>
                  <a:tcPr/>
                </a:tc>
                <a:extLst>
                  <a:ext uri="{0D108BD9-81ED-4DB2-BD59-A6C34878D82A}">
                    <a16:rowId xmlns:a16="http://schemas.microsoft.com/office/drawing/2014/main" val="3656539467"/>
                  </a:ext>
                </a:extLst>
              </a:tr>
              <a:tr h="0">
                <a:tc>
                  <a:txBody>
                    <a:bodyPr/>
                    <a:lstStyle/>
                    <a:p>
                      <a:r>
                        <a:rPr lang="en-US" sz="1200" dirty="0"/>
                        <a:t>Bethel Island Mutual Water Company</a:t>
                      </a:r>
                    </a:p>
                  </a:txBody>
                  <a:tcPr/>
                </a:tc>
                <a:tc>
                  <a:txBody>
                    <a:bodyPr/>
                    <a:lstStyle/>
                    <a:p>
                      <a:r>
                        <a:rPr lang="en-US" sz="1200" dirty="0"/>
                        <a:t>CA0707572</a:t>
                      </a:r>
                    </a:p>
                  </a:txBody>
                  <a:tcPr/>
                </a:tc>
                <a:tc>
                  <a:txBody>
                    <a:bodyPr/>
                    <a:lstStyle/>
                    <a:p>
                      <a:r>
                        <a:rPr lang="en-US" sz="1200" dirty="0"/>
                        <a:t>Douglas Cunningham, President</a:t>
                      </a:r>
                    </a:p>
                  </a:txBody>
                  <a:tcPr/>
                </a:tc>
                <a:extLst>
                  <a:ext uri="{0D108BD9-81ED-4DB2-BD59-A6C34878D82A}">
                    <a16:rowId xmlns:a16="http://schemas.microsoft.com/office/drawing/2014/main" val="2238293321"/>
                  </a:ext>
                </a:extLst>
              </a:tr>
              <a:tr h="0">
                <a:tc>
                  <a:txBody>
                    <a:bodyPr/>
                    <a:lstStyle/>
                    <a:p>
                      <a:r>
                        <a:rPr lang="en-US" sz="1200" dirty="0"/>
                        <a:t>Marina Mobile Manor</a:t>
                      </a:r>
                    </a:p>
                  </a:txBody>
                  <a:tcPr/>
                </a:tc>
                <a:tc>
                  <a:txBody>
                    <a:bodyPr/>
                    <a:lstStyle/>
                    <a:p>
                      <a:r>
                        <a:rPr lang="en-US" sz="1200" dirty="0"/>
                        <a:t>CA0707608</a:t>
                      </a:r>
                    </a:p>
                  </a:txBody>
                  <a:tcPr/>
                </a:tc>
                <a:tc>
                  <a:txBody>
                    <a:bodyPr/>
                    <a:lstStyle/>
                    <a:p>
                      <a:r>
                        <a:rPr lang="en-US" sz="1200" dirty="0"/>
                        <a:t>John Silva, Owner</a:t>
                      </a:r>
                    </a:p>
                  </a:txBody>
                  <a:tcPr/>
                </a:tc>
                <a:extLst>
                  <a:ext uri="{0D108BD9-81ED-4DB2-BD59-A6C34878D82A}">
                    <a16:rowId xmlns:a16="http://schemas.microsoft.com/office/drawing/2014/main" val="66291577"/>
                  </a:ext>
                </a:extLst>
              </a:tr>
              <a:tr h="381494">
                <a:tc>
                  <a:txBody>
                    <a:bodyPr/>
                    <a:lstStyle/>
                    <a:p>
                      <a:r>
                        <a:rPr lang="en-US" sz="1200" dirty="0"/>
                        <a:t>Dutch Slough Water Works</a:t>
                      </a:r>
                    </a:p>
                  </a:txBody>
                  <a:tcPr/>
                </a:tc>
                <a:tc>
                  <a:txBody>
                    <a:bodyPr/>
                    <a:lstStyle/>
                    <a:p>
                      <a:r>
                        <a:rPr lang="en-US" sz="1200" dirty="0"/>
                        <a:t>CA0707519</a:t>
                      </a:r>
                    </a:p>
                  </a:txBody>
                  <a:tcPr/>
                </a:tc>
                <a:tc>
                  <a:txBody>
                    <a:bodyPr/>
                    <a:lstStyle/>
                    <a:p>
                      <a:r>
                        <a:rPr lang="en-US" sz="1200" dirty="0"/>
                        <a:t>Jim Price, Administrative Contact</a:t>
                      </a:r>
                    </a:p>
                  </a:txBody>
                  <a:tcPr/>
                </a:tc>
                <a:extLst>
                  <a:ext uri="{0D108BD9-81ED-4DB2-BD59-A6C34878D82A}">
                    <a16:rowId xmlns:a16="http://schemas.microsoft.com/office/drawing/2014/main" val="3988653708"/>
                  </a:ext>
                </a:extLst>
              </a:tr>
            </a:tbl>
          </a:graphicData>
        </a:graphic>
      </p:graphicFrame>
    </p:spTree>
    <p:extLst>
      <p:ext uri="{BB962C8B-B14F-4D97-AF65-F5344CB8AC3E}">
        <p14:creationId xmlns:p14="http://schemas.microsoft.com/office/powerpoint/2010/main" val="1055525189"/>
      </p:ext>
    </p:extLst>
  </p:cSld>
  <p:clrMapOvr>
    <a:masterClrMapping/>
  </p:clrMapOvr>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Arial Narrow"/>
                <a:cs typeface="Arial"/>
              </a:rPr>
              <a:t>Systems Not Eligible for Consolidation</a:t>
            </a:r>
            <a:endParaRPr lang="en-US" dirty="0"/>
          </a:p>
        </p:txBody>
      </p:sp>
      <p:sp>
        <p:nvSpPr>
          <p:cNvPr id="6" name="Content Placeholder 5"/>
          <p:cNvSpPr>
            <a:spLocks noGrp="1"/>
          </p:cNvSpPr>
          <p:nvPr>
            <p:ph idx="1"/>
          </p:nvPr>
        </p:nvSpPr>
        <p:spPr/>
        <p:txBody>
          <a:bodyPr vert="horz" lIns="91440" tIns="45720" rIns="91440" bIns="45720" rtlCol="0" anchor="t">
            <a:normAutofit fontScale="77500" lnSpcReduction="20000"/>
          </a:bodyPr>
          <a:lstStyle/>
          <a:p>
            <a:r>
              <a:rPr lang="en-US" dirty="0">
                <a:latin typeface="Arial"/>
                <a:cs typeface="Arial"/>
              </a:rPr>
              <a:t>NTNC = Non-Transient, Non-Community</a:t>
            </a:r>
          </a:p>
          <a:p>
            <a:pPr lvl="1"/>
            <a:r>
              <a:rPr lang="en-US" dirty="0">
                <a:latin typeface="Arial"/>
                <a:cs typeface="Arial"/>
              </a:rPr>
              <a:t>Non-Transient = permanent</a:t>
            </a:r>
          </a:p>
          <a:p>
            <a:pPr lvl="1"/>
            <a:r>
              <a:rPr lang="en-US" dirty="0">
                <a:latin typeface="Arial"/>
                <a:cs typeface="Arial"/>
              </a:rPr>
              <a:t>Non-community = serving a single discrete entity, such as a business or a school</a:t>
            </a:r>
          </a:p>
          <a:p>
            <a:pPr lvl="1"/>
            <a:r>
              <a:rPr lang="en-US" dirty="0">
                <a:latin typeface="Arial"/>
                <a:cs typeface="Arial"/>
              </a:rPr>
              <a:t>NTNC’s are defined by the State Water Board as a public water system that regularly serves 25 or more of the same persons over 6 months per year.</a:t>
            </a:r>
          </a:p>
          <a:p>
            <a:pPr lvl="1"/>
            <a:r>
              <a:rPr lang="en-US" dirty="0">
                <a:latin typeface="Arial"/>
                <a:cs typeface="Arial"/>
              </a:rPr>
              <a:t>NTNC Systems not covered by project due to Drinking Water State Revolving Fund - Intended Use Plan requirements.</a:t>
            </a:r>
          </a:p>
          <a:p>
            <a:pPr lvl="1"/>
            <a:r>
              <a:rPr lang="en-US" dirty="0">
                <a:latin typeface="Arial"/>
                <a:cs typeface="Arial"/>
              </a:rPr>
              <a:t>“Stub-Out” connections can be included in the feasibility study to make it possible for NTNC Systems to connect</a:t>
            </a:r>
          </a:p>
          <a:p>
            <a:pPr marL="0" indent="0">
              <a:buNone/>
            </a:pPr>
            <a:endParaRPr lang="en-US" dirty="0"/>
          </a:p>
          <a:p>
            <a:endParaRPr lang="en-US" dirty="0"/>
          </a:p>
        </p:txBody>
      </p:sp>
    </p:spTree>
    <p:extLst>
      <p:ext uri="{BB962C8B-B14F-4D97-AF65-F5344CB8AC3E}">
        <p14:creationId xmlns:p14="http://schemas.microsoft.com/office/powerpoint/2010/main" val="3133179789"/>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RCAC_Powerpoint_Template_2">
  <a:themeElements>
    <a:clrScheme name="RCAC theme">
      <a:dk1>
        <a:srgbClr val="000000"/>
      </a:dk1>
      <a:lt1>
        <a:srgbClr val="FFFFFF"/>
      </a:lt1>
      <a:dk2>
        <a:srgbClr val="76391B"/>
      </a:dk2>
      <a:lt2>
        <a:srgbClr val="276092"/>
      </a:lt2>
      <a:accent1>
        <a:srgbClr val="276092"/>
      </a:accent1>
      <a:accent2>
        <a:srgbClr val="76391B"/>
      </a:accent2>
      <a:accent3>
        <a:srgbClr val="4A7628"/>
      </a:accent3>
      <a:accent4>
        <a:srgbClr val="786E63"/>
      </a:accent4>
      <a:accent5>
        <a:srgbClr val="276092"/>
      </a:accent5>
      <a:accent6>
        <a:srgbClr val="76391B"/>
      </a:accent6>
      <a:hlink>
        <a:srgbClr val="276092"/>
      </a:hlink>
      <a:folHlink>
        <a:srgbClr val="2B116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CAC Powerpoint Template" id="{02C61ADC-B101-48F0-96DD-53524BF39C15}" vid="{B55D3FB6-BF55-467E-9D64-E6A156CA35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57217db-e0f8-4225-945e-a93063841719" xsi:nil="true"/>
    <lcf76f155ced4ddcb4097134ff3c332f xmlns="fe763a68-95c6-4b85-b0d3-604487e6365b">
      <Terms xmlns="http://schemas.microsoft.com/office/infopath/2007/PartnerControls"/>
    </lcf76f155ced4ddcb4097134ff3c332f>
    <AR xmlns="fe763a68-95c6-4b85-b0d3-604487e6365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666C5BF0965014596EFE271AFEEC741" ma:contentTypeVersion="17" ma:contentTypeDescription="Create a new document." ma:contentTypeScope="" ma:versionID="18564796c0818b0b2e2f848158f7340f">
  <xsd:schema xmlns:xsd="http://www.w3.org/2001/XMLSchema" xmlns:xs="http://www.w3.org/2001/XMLSchema" xmlns:p="http://schemas.microsoft.com/office/2006/metadata/properties" xmlns:ns2="fe763a68-95c6-4b85-b0d3-604487e6365b" xmlns:ns3="557217db-e0f8-4225-945e-a93063841719" targetNamespace="http://schemas.microsoft.com/office/2006/metadata/properties" ma:root="true" ma:fieldsID="64f474c007e23c6870a37b675ed4813a" ns2:_="" ns3:_="">
    <xsd:import namespace="fe763a68-95c6-4b85-b0d3-604487e6365b"/>
    <xsd:import namespace="557217db-e0f8-4225-945e-a9306384171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AR" minOccurs="0"/>
                <xsd:element ref="ns2:AR_x003a__x0020_Project_x0020_Statu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763a68-95c6-4b85-b0d3-604487e636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c6bbdaf8-22c7-4c00-9edd-e77bb90456e9"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AR" ma:index="21" nillable="true" ma:displayName="AR" ma:format="Dropdown" ma:list="01c71a81-b99f-4976-8c14-f723186802e3" ma:internalName="AR" ma:showField="Title">
      <xsd:simpleType>
        <xsd:restriction base="dms:Lookup"/>
      </xsd:simpleType>
    </xsd:element>
    <xsd:element name="AR_x003a__x0020_Project_x0020_Status" ma:index="22" nillable="true" ma:displayName="AR: Project Status" ma:format="Dropdown" ma:list="01c71a81-b99f-4976-8c14-f723186802e3" ma:internalName="AR_x003a__x0020_Project_x0020_Status" ma:readOnly="true" ma:showField="field_8">
      <xsd:simpleType>
        <xsd:restriction base="dms:Lookup"/>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57217db-e0f8-4225-945e-a93063841719"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29b47924-c29b-4c88-847a-c8ff28a667f5}" ma:internalName="TaxCatchAll" ma:showField="CatchAllData" ma:web="557217db-e0f8-4225-945e-a9306384171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62C255-2DF5-4B11-8D65-C59D25289C3E}">
  <ds:schemaRefs>
    <ds:schemaRef ds:uri="http://schemas.microsoft.com/office/2006/documentManagement/types"/>
    <ds:schemaRef ds:uri="http://purl.org/dc/term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fe763a68-95c6-4b85-b0d3-604487e6365b"/>
    <ds:schemaRef ds:uri="557217db-e0f8-4225-945e-a93063841719"/>
    <ds:schemaRef ds:uri="http://www.w3.org/XML/1998/namespace"/>
    <ds:schemaRef ds:uri="http://purl.org/dc/elements/1.1/"/>
  </ds:schemaRefs>
</ds:datastoreItem>
</file>

<file path=customXml/itemProps2.xml><?xml version="1.0" encoding="utf-8"?>
<ds:datastoreItem xmlns:ds="http://schemas.openxmlformats.org/officeDocument/2006/customXml" ds:itemID="{41DB735A-F8C5-4F22-AB31-616415AC3FE0}">
  <ds:schemaRefs>
    <ds:schemaRef ds:uri="http://schemas.microsoft.com/sharepoint/v3/contenttype/forms"/>
  </ds:schemaRefs>
</ds:datastoreItem>
</file>

<file path=customXml/itemProps3.xml><?xml version="1.0" encoding="utf-8"?>
<ds:datastoreItem xmlns:ds="http://schemas.openxmlformats.org/officeDocument/2006/customXml" ds:itemID="{E3A450B6-B4EB-481D-ADA1-33F9B2BFF57E}">
  <ds:schemaRefs>
    <ds:schemaRef ds:uri="557217db-e0f8-4225-945e-a93063841719"/>
    <ds:schemaRef ds:uri="fe763a68-95c6-4b85-b0d3-604487e6365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Powerpoint Template</Template>
  <TotalTime>204</TotalTime>
  <Words>839</Words>
  <Application>Microsoft Office PowerPoint</Application>
  <PresentationFormat>On-screen Show (4:3)</PresentationFormat>
  <Paragraphs>111</Paragraphs>
  <Slides>13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Arial Narrow</vt:lpstr>
      <vt:lpstr>Calibri</vt:lpstr>
      <vt:lpstr>RCAC_Powerpoint_Template_2</vt:lpstr>
      <vt:lpstr>AR7209 – Bethel Island Regional Consolidation</vt:lpstr>
      <vt:lpstr>Meeting Guidelines</vt:lpstr>
      <vt:lpstr>Sign In and Stay In Touch</vt:lpstr>
      <vt:lpstr>RCAC Staff</vt:lpstr>
      <vt:lpstr>Partners and Participants</vt:lpstr>
      <vt:lpstr>Topics</vt:lpstr>
      <vt:lpstr>Feasibility Study</vt:lpstr>
      <vt:lpstr>Feasibility Study Systems</vt:lpstr>
      <vt:lpstr>Systems Not Eligible for Consolidation</vt:lpstr>
      <vt:lpstr>Work Plan Development</vt:lpstr>
      <vt:lpstr>Next Steps for Partner Water Systems</vt:lpstr>
      <vt:lpstr>Tentative Schedule</vt:lpstr>
      <vt:lpstr>Contact Information</vt:lpstr>
    </vt:vector>
  </TitlesOfParts>
  <Company>RCAC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 this powerpoint to create your own training or informational presentations.</dc:title>
  <dc:creator>Dustin Love</dc:creator>
  <cp:lastModifiedBy>Patrick Henderson</cp:lastModifiedBy>
  <cp:revision>98</cp:revision>
  <dcterms:created xsi:type="dcterms:W3CDTF">2021-08-16T21:49:10Z</dcterms:created>
  <dcterms:modified xsi:type="dcterms:W3CDTF">2024-07-11T22:43:34Z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0x0101004666C5BF0965014596EFE271AFEEC741</vt:lpwstr>
  </property>
  <property fmtid="{D5CDD505-2E9C-101B-9397-08002B2CF9AE}" pid="3" name="_dlc_DocIdItemGuid">
    <vt:lpwstr>4806f858-75f6-48c2-9000-96fe443fa9e1</vt:lpwstr>
  </property>
  <property fmtid="{D5CDD505-2E9C-101B-9397-08002B2CF9AE}" pid="4" name="Program Area">
    <vt:lpwstr>496;#Environmental|d5a6e1b4-94e9-486a-9679-c9edb41b263a;#511;#Housing and Community|83a6eea4-b78c-419d-8131-8180c6e04cf9;#512;#Loan Fund|89143590-25f0-4047-a1eb-fd75e5f1c84f</vt:lpwstr>
  </property>
  <property fmtid="{D5CDD505-2E9C-101B-9397-08002B2CF9AE}" pid="5" name="State">
    <vt:lpwstr>288;#CA|0bed395c-6552-4bb0-9f59-37322540f5ac</vt:lpwstr>
  </property>
  <property fmtid="{D5CDD505-2E9C-101B-9397-08002B2CF9AE}" pid="6" name="Year Created">
    <vt:lpwstr>501;#2013|afcc0be1-3e38-4c51-892d-6a94af483940</vt:lpwstr>
  </property>
  <property fmtid="{D5CDD505-2E9C-101B-9397-08002B2CF9AE}" pid="7" name="MediaServiceImageTags">
    <vt:lpwstr/>
  </property>
</Properties>
</file>